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-5" dirty="0"/>
              <a:t>Teknik</a:t>
            </a:r>
            <a:r>
              <a:rPr dirty="0"/>
              <a:t> </a:t>
            </a:r>
            <a:r>
              <a:rPr spc="-5" dirty="0"/>
              <a:t>Informatika</a:t>
            </a:r>
            <a:r>
              <a:rPr dirty="0"/>
              <a:t> -</a:t>
            </a:r>
            <a:r>
              <a:rPr spc="-20" dirty="0"/>
              <a:t> </a:t>
            </a:r>
            <a:r>
              <a:rPr spc="-5" dirty="0"/>
              <a:t>UNIKOM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-5" dirty="0"/>
              <a:t>Teknik</a:t>
            </a:r>
            <a:r>
              <a:rPr dirty="0"/>
              <a:t> </a:t>
            </a:r>
            <a:r>
              <a:rPr spc="-5" dirty="0"/>
              <a:t>Informatika</a:t>
            </a:r>
            <a:r>
              <a:rPr dirty="0"/>
              <a:t> -</a:t>
            </a:r>
            <a:r>
              <a:rPr spc="-20" dirty="0"/>
              <a:t> </a:t>
            </a:r>
            <a:r>
              <a:rPr spc="-5" dirty="0"/>
              <a:t>UNIKOM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-5" dirty="0"/>
              <a:t>Teknik</a:t>
            </a:r>
            <a:r>
              <a:rPr dirty="0"/>
              <a:t> </a:t>
            </a:r>
            <a:r>
              <a:rPr spc="-5" dirty="0"/>
              <a:t>Informatika</a:t>
            </a:r>
            <a:r>
              <a:rPr dirty="0"/>
              <a:t> -</a:t>
            </a:r>
            <a:r>
              <a:rPr spc="-20" dirty="0"/>
              <a:t> </a:t>
            </a:r>
            <a:r>
              <a:rPr spc="-5" dirty="0"/>
              <a:t>UNIKOM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-5" dirty="0"/>
              <a:t>Teknik</a:t>
            </a:r>
            <a:r>
              <a:rPr dirty="0"/>
              <a:t> </a:t>
            </a:r>
            <a:r>
              <a:rPr spc="-5" dirty="0"/>
              <a:t>Informatika</a:t>
            </a:r>
            <a:r>
              <a:rPr dirty="0"/>
              <a:t> -</a:t>
            </a:r>
            <a:r>
              <a:rPr spc="-20" dirty="0"/>
              <a:t> </a:t>
            </a:r>
            <a:r>
              <a:rPr spc="-5" dirty="0"/>
              <a:t>UNIKOM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-5" dirty="0"/>
              <a:t>Teknik</a:t>
            </a:r>
            <a:r>
              <a:rPr dirty="0"/>
              <a:t> </a:t>
            </a:r>
            <a:r>
              <a:rPr spc="-5" dirty="0"/>
              <a:t>Informatika</a:t>
            </a:r>
            <a:r>
              <a:rPr dirty="0"/>
              <a:t> -</a:t>
            </a:r>
            <a:r>
              <a:rPr spc="-20" dirty="0"/>
              <a:t> </a:t>
            </a:r>
            <a:r>
              <a:rPr spc="-5" dirty="0"/>
              <a:t>UNIKOM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838961"/>
            <a:ext cx="8686165" cy="0"/>
          </a:xfrm>
          <a:custGeom>
            <a:avLst/>
            <a:gdLst/>
            <a:ahLst/>
            <a:cxnLst/>
            <a:rect l="l" t="t" r="r" b="b"/>
            <a:pathLst>
              <a:path w="8686165">
                <a:moveTo>
                  <a:pt x="0" y="0"/>
                </a:moveTo>
                <a:lnTo>
                  <a:pt x="8686038" y="0"/>
                </a:lnTo>
              </a:path>
            </a:pathLst>
          </a:custGeom>
          <a:ln w="19811">
            <a:solidFill>
              <a:srgbClr val="33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33399" y="0"/>
            <a:ext cx="0" cy="1219200"/>
          </a:xfrm>
          <a:custGeom>
            <a:avLst/>
            <a:gdLst/>
            <a:ahLst/>
            <a:cxnLst/>
            <a:rect l="l" t="t" r="r" b="b"/>
            <a:pathLst>
              <a:path h="1219200">
                <a:moveTo>
                  <a:pt x="0" y="0"/>
                </a:moveTo>
                <a:lnTo>
                  <a:pt x="0" y="121920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09599" y="152400"/>
            <a:ext cx="609600" cy="6096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8204" y="457200"/>
            <a:ext cx="304799" cy="304800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457199" y="457200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200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09599" y="914400"/>
            <a:ext cx="304800" cy="304800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86800" y="685800"/>
            <a:ext cx="304800" cy="304800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761" y="663016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9144000" y="0"/>
                </a:moveTo>
                <a:lnTo>
                  <a:pt x="0" y="0"/>
                </a:lnTo>
              </a:path>
            </a:pathLst>
          </a:custGeom>
          <a:ln w="19812">
            <a:solidFill>
              <a:srgbClr val="33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686799" y="624840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779763" y="6248400"/>
            <a:ext cx="304800" cy="304800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8723375" y="6094476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761999"/>
                </a:moveTo>
                <a:lnTo>
                  <a:pt x="0" y="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458199" y="6400800"/>
            <a:ext cx="153924" cy="1539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3630" y="232918"/>
            <a:ext cx="7936738" cy="635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37259" y="1312417"/>
            <a:ext cx="7273925" cy="4495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714235" y="6664549"/>
            <a:ext cx="1884045" cy="164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-5" dirty="0"/>
              <a:t>Teknik</a:t>
            </a:r>
            <a:r>
              <a:rPr dirty="0"/>
              <a:t> </a:t>
            </a:r>
            <a:r>
              <a:rPr spc="-5" dirty="0"/>
              <a:t>Informatika</a:t>
            </a:r>
            <a:r>
              <a:rPr dirty="0"/>
              <a:t> -</a:t>
            </a:r>
            <a:r>
              <a:rPr spc="-20" dirty="0"/>
              <a:t> </a:t>
            </a:r>
            <a:r>
              <a:rPr spc="-5" dirty="0"/>
              <a:t>UNIKOM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9.jpeg"/><Relationship Id="rId4" Type="http://schemas.openxmlformats.org/officeDocument/2006/relationships/image" Target="../media/image3.png"/><Relationship Id="rId9" Type="http://schemas.openxmlformats.org/officeDocument/2006/relationships/image" Target="../media/image18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10664" y="233298"/>
            <a:ext cx="68091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Organisasi</a:t>
            </a:r>
            <a:r>
              <a:rPr sz="2800" spc="35" dirty="0"/>
              <a:t> </a:t>
            </a:r>
            <a:r>
              <a:rPr sz="2800" spc="-5" dirty="0"/>
              <a:t>&amp;</a:t>
            </a:r>
            <a:r>
              <a:rPr sz="2800" spc="-10" dirty="0"/>
              <a:t> Arsitektur</a:t>
            </a:r>
            <a:r>
              <a:rPr sz="2800" spc="25" dirty="0"/>
              <a:t> </a:t>
            </a:r>
            <a:r>
              <a:rPr sz="2800" spc="-5" dirty="0"/>
              <a:t>Komputer</a:t>
            </a:r>
            <a:endParaRPr sz="2800"/>
          </a:p>
        </p:txBody>
      </p:sp>
      <p:sp>
        <p:nvSpPr>
          <p:cNvPr id="9" name="object 9"/>
          <p:cNvSpPr txBox="1"/>
          <p:nvPr/>
        </p:nvSpPr>
        <p:spPr>
          <a:xfrm>
            <a:off x="2742945" y="5655360"/>
            <a:ext cx="46005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200" spc="-15" dirty="0" err="1" smtClean="0">
                <a:latin typeface="Verdana"/>
                <a:cs typeface="Verdana"/>
              </a:rPr>
              <a:t>Mardianto</a:t>
            </a:r>
            <a:r>
              <a:rPr sz="2200" spc="-10" smtClean="0">
                <a:latin typeface="Verdana"/>
                <a:cs typeface="Verdana"/>
              </a:rPr>
              <a:t>,</a:t>
            </a:r>
            <a:r>
              <a:rPr sz="2200" spc="-5" smtClean="0">
                <a:latin typeface="Verdana"/>
                <a:cs typeface="Verdana"/>
              </a:rPr>
              <a:t> </a:t>
            </a:r>
            <a:r>
              <a:rPr sz="2200" spc="-40" dirty="0">
                <a:latin typeface="Verdana"/>
                <a:cs typeface="Verdana"/>
              </a:rPr>
              <a:t>S.Kom</a:t>
            </a:r>
            <a:r>
              <a:rPr sz="2200" spc="-40">
                <a:latin typeface="Verdana"/>
                <a:cs typeface="Verdana"/>
              </a:rPr>
              <a:t>.,</a:t>
            </a:r>
            <a:r>
              <a:rPr sz="2200">
                <a:latin typeface="Verdana"/>
                <a:cs typeface="Verdana"/>
              </a:rPr>
              <a:t> </a:t>
            </a:r>
            <a:r>
              <a:rPr sz="2200" spc="-80" smtClean="0">
                <a:latin typeface="Verdana"/>
                <a:cs typeface="Verdana"/>
              </a:rPr>
              <a:t>M.</a:t>
            </a:r>
            <a:r>
              <a:rPr lang="en-US" sz="2200" spc="-80" dirty="0" smtClean="0">
                <a:latin typeface="Verdana"/>
                <a:cs typeface="Verdana"/>
              </a:rPr>
              <a:t>Cs</a:t>
            </a:r>
            <a:endParaRPr sz="2200">
              <a:latin typeface="Verdana"/>
              <a:cs typeface="Verdan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3951" y="6276999"/>
            <a:ext cx="324612" cy="31196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2995041" y="6336893"/>
            <a:ext cx="2322195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300" spc="-10" dirty="0" smtClean="0">
                <a:latin typeface="Verdana"/>
                <a:cs typeface="Verdana"/>
              </a:rPr>
              <a:t>Mardianto.itsc@gmail.com</a:t>
            </a:r>
            <a:endParaRPr sz="1300">
              <a:latin typeface="Verdana"/>
              <a:cs typeface="Verdan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033272" y="1876044"/>
            <a:ext cx="2037714" cy="2822575"/>
            <a:chOff x="1033272" y="1876044"/>
            <a:chExt cx="2037714" cy="2822575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93391" y="3272027"/>
              <a:ext cx="1077468" cy="142646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93391" y="1876044"/>
              <a:ext cx="1077468" cy="134873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33272" y="2566416"/>
              <a:ext cx="1078992" cy="1347216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3802507" y="1044066"/>
            <a:ext cx="18808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solidFill>
                  <a:srgbClr val="181866"/>
                </a:solidFill>
                <a:latin typeface="Verdana"/>
                <a:cs typeface="Verdana"/>
              </a:rPr>
              <a:t>Set</a:t>
            </a:r>
            <a:r>
              <a:rPr sz="2000" b="1" i="1" spc="-8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b="1" i="1" dirty="0">
                <a:solidFill>
                  <a:srgbClr val="181866"/>
                </a:solidFill>
                <a:latin typeface="Verdana"/>
                <a:cs typeface="Verdana"/>
              </a:rPr>
              <a:t>Instruksi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65597" y="1885571"/>
            <a:ext cx="4771649" cy="2924920"/>
          </a:xfrm>
          <a:prstGeom prst="rect">
            <a:avLst/>
          </a:prstGeom>
        </p:spPr>
      </p:pic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90850" y="234442"/>
            <a:ext cx="55473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Bahasa</a:t>
            </a:r>
            <a:r>
              <a:rPr sz="2800" spc="30" dirty="0"/>
              <a:t> </a:t>
            </a:r>
            <a:r>
              <a:rPr sz="2800" spc="-10" dirty="0"/>
              <a:t>Rakitan</a:t>
            </a:r>
            <a:r>
              <a:rPr sz="2800" spc="30" dirty="0"/>
              <a:t> </a:t>
            </a:r>
            <a:r>
              <a:rPr sz="2800" spc="-10" dirty="0"/>
              <a:t>(Assembly)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6762622" y="1964435"/>
            <a:ext cx="2026285" cy="78105"/>
          </a:xfrm>
          <a:custGeom>
            <a:avLst/>
            <a:gdLst/>
            <a:ahLst/>
            <a:cxnLst/>
            <a:rect l="l" t="t" r="r" b="b"/>
            <a:pathLst>
              <a:path w="2026284" h="78105">
                <a:moveTo>
                  <a:pt x="25907" y="37973"/>
                </a:moveTo>
                <a:lnTo>
                  <a:pt x="0" y="38100"/>
                </a:lnTo>
                <a:lnTo>
                  <a:pt x="253" y="64008"/>
                </a:lnTo>
                <a:lnTo>
                  <a:pt x="26161" y="63880"/>
                </a:lnTo>
                <a:lnTo>
                  <a:pt x="25907" y="37973"/>
                </a:lnTo>
                <a:close/>
              </a:path>
              <a:path w="2026284" h="78105">
                <a:moveTo>
                  <a:pt x="77724" y="37591"/>
                </a:moveTo>
                <a:lnTo>
                  <a:pt x="51816" y="37718"/>
                </a:lnTo>
                <a:lnTo>
                  <a:pt x="52070" y="63626"/>
                </a:lnTo>
                <a:lnTo>
                  <a:pt x="77977" y="63500"/>
                </a:lnTo>
                <a:lnTo>
                  <a:pt x="77724" y="37591"/>
                </a:lnTo>
                <a:close/>
              </a:path>
              <a:path w="2026284" h="78105">
                <a:moveTo>
                  <a:pt x="129540" y="37337"/>
                </a:moveTo>
                <a:lnTo>
                  <a:pt x="103631" y="37464"/>
                </a:lnTo>
                <a:lnTo>
                  <a:pt x="103885" y="63373"/>
                </a:lnTo>
                <a:lnTo>
                  <a:pt x="129794" y="63246"/>
                </a:lnTo>
                <a:lnTo>
                  <a:pt x="129540" y="37337"/>
                </a:lnTo>
                <a:close/>
              </a:path>
              <a:path w="2026284" h="78105">
                <a:moveTo>
                  <a:pt x="181355" y="36956"/>
                </a:moveTo>
                <a:lnTo>
                  <a:pt x="155448" y="37084"/>
                </a:lnTo>
                <a:lnTo>
                  <a:pt x="155701" y="62991"/>
                </a:lnTo>
                <a:lnTo>
                  <a:pt x="181609" y="62864"/>
                </a:lnTo>
                <a:lnTo>
                  <a:pt x="181355" y="36956"/>
                </a:lnTo>
                <a:close/>
              </a:path>
              <a:path w="2026284" h="78105">
                <a:moveTo>
                  <a:pt x="233172" y="36702"/>
                </a:moveTo>
                <a:lnTo>
                  <a:pt x="207263" y="36829"/>
                </a:lnTo>
                <a:lnTo>
                  <a:pt x="207518" y="62737"/>
                </a:lnTo>
                <a:lnTo>
                  <a:pt x="233425" y="62611"/>
                </a:lnTo>
                <a:lnTo>
                  <a:pt x="233172" y="36702"/>
                </a:lnTo>
                <a:close/>
              </a:path>
              <a:path w="2026284" h="78105">
                <a:moveTo>
                  <a:pt x="284987" y="36322"/>
                </a:moveTo>
                <a:lnTo>
                  <a:pt x="259079" y="36449"/>
                </a:lnTo>
                <a:lnTo>
                  <a:pt x="259333" y="62356"/>
                </a:lnTo>
                <a:lnTo>
                  <a:pt x="285242" y="62229"/>
                </a:lnTo>
                <a:lnTo>
                  <a:pt x="284987" y="36322"/>
                </a:lnTo>
                <a:close/>
              </a:path>
              <a:path w="2026284" h="78105">
                <a:moveTo>
                  <a:pt x="336803" y="36067"/>
                </a:moveTo>
                <a:lnTo>
                  <a:pt x="310896" y="36194"/>
                </a:lnTo>
                <a:lnTo>
                  <a:pt x="311150" y="62102"/>
                </a:lnTo>
                <a:lnTo>
                  <a:pt x="337057" y="61975"/>
                </a:lnTo>
                <a:lnTo>
                  <a:pt x="336803" y="36067"/>
                </a:lnTo>
                <a:close/>
              </a:path>
              <a:path w="2026284" h="78105">
                <a:moveTo>
                  <a:pt x="388620" y="35687"/>
                </a:moveTo>
                <a:lnTo>
                  <a:pt x="362711" y="35813"/>
                </a:lnTo>
                <a:lnTo>
                  <a:pt x="362966" y="61722"/>
                </a:lnTo>
                <a:lnTo>
                  <a:pt x="388874" y="61594"/>
                </a:lnTo>
                <a:lnTo>
                  <a:pt x="388620" y="35687"/>
                </a:lnTo>
                <a:close/>
              </a:path>
              <a:path w="2026284" h="78105">
                <a:moveTo>
                  <a:pt x="440435" y="35433"/>
                </a:moveTo>
                <a:lnTo>
                  <a:pt x="414527" y="35560"/>
                </a:lnTo>
                <a:lnTo>
                  <a:pt x="414781" y="61467"/>
                </a:lnTo>
                <a:lnTo>
                  <a:pt x="440690" y="61340"/>
                </a:lnTo>
                <a:lnTo>
                  <a:pt x="440435" y="35433"/>
                </a:lnTo>
                <a:close/>
              </a:path>
              <a:path w="2026284" h="78105">
                <a:moveTo>
                  <a:pt x="492251" y="35051"/>
                </a:moveTo>
                <a:lnTo>
                  <a:pt x="466344" y="35178"/>
                </a:lnTo>
                <a:lnTo>
                  <a:pt x="466598" y="61087"/>
                </a:lnTo>
                <a:lnTo>
                  <a:pt x="492505" y="60960"/>
                </a:lnTo>
                <a:lnTo>
                  <a:pt x="492251" y="35051"/>
                </a:lnTo>
                <a:close/>
              </a:path>
              <a:path w="2026284" h="78105">
                <a:moveTo>
                  <a:pt x="544068" y="34798"/>
                </a:moveTo>
                <a:lnTo>
                  <a:pt x="518159" y="34925"/>
                </a:lnTo>
                <a:lnTo>
                  <a:pt x="518413" y="60833"/>
                </a:lnTo>
                <a:lnTo>
                  <a:pt x="544322" y="60705"/>
                </a:lnTo>
                <a:lnTo>
                  <a:pt x="544068" y="34798"/>
                </a:lnTo>
                <a:close/>
              </a:path>
              <a:path w="2026284" h="78105">
                <a:moveTo>
                  <a:pt x="595883" y="34416"/>
                </a:moveTo>
                <a:lnTo>
                  <a:pt x="569976" y="34543"/>
                </a:lnTo>
                <a:lnTo>
                  <a:pt x="570229" y="60451"/>
                </a:lnTo>
                <a:lnTo>
                  <a:pt x="596137" y="60325"/>
                </a:lnTo>
                <a:lnTo>
                  <a:pt x="595883" y="34416"/>
                </a:lnTo>
                <a:close/>
              </a:path>
              <a:path w="2026284" h="78105">
                <a:moveTo>
                  <a:pt x="647700" y="34162"/>
                </a:moveTo>
                <a:lnTo>
                  <a:pt x="621792" y="34289"/>
                </a:lnTo>
                <a:lnTo>
                  <a:pt x="622046" y="60198"/>
                </a:lnTo>
                <a:lnTo>
                  <a:pt x="647953" y="60071"/>
                </a:lnTo>
                <a:lnTo>
                  <a:pt x="647700" y="34162"/>
                </a:lnTo>
                <a:close/>
              </a:path>
              <a:path w="2026284" h="78105">
                <a:moveTo>
                  <a:pt x="699516" y="33781"/>
                </a:moveTo>
                <a:lnTo>
                  <a:pt x="673607" y="33909"/>
                </a:lnTo>
                <a:lnTo>
                  <a:pt x="673734" y="59816"/>
                </a:lnTo>
                <a:lnTo>
                  <a:pt x="699643" y="59689"/>
                </a:lnTo>
                <a:lnTo>
                  <a:pt x="699516" y="33781"/>
                </a:lnTo>
                <a:close/>
              </a:path>
              <a:path w="2026284" h="78105">
                <a:moveTo>
                  <a:pt x="751331" y="33527"/>
                </a:moveTo>
                <a:lnTo>
                  <a:pt x="725424" y="33654"/>
                </a:lnTo>
                <a:lnTo>
                  <a:pt x="725551" y="59562"/>
                </a:lnTo>
                <a:lnTo>
                  <a:pt x="751458" y="59436"/>
                </a:lnTo>
                <a:lnTo>
                  <a:pt x="751331" y="33527"/>
                </a:lnTo>
                <a:close/>
              </a:path>
              <a:path w="2026284" h="78105">
                <a:moveTo>
                  <a:pt x="803148" y="33147"/>
                </a:moveTo>
                <a:lnTo>
                  <a:pt x="777240" y="33274"/>
                </a:lnTo>
                <a:lnTo>
                  <a:pt x="777367" y="59181"/>
                </a:lnTo>
                <a:lnTo>
                  <a:pt x="803275" y="59054"/>
                </a:lnTo>
                <a:lnTo>
                  <a:pt x="803148" y="33147"/>
                </a:lnTo>
                <a:close/>
              </a:path>
              <a:path w="2026284" h="78105">
                <a:moveTo>
                  <a:pt x="854963" y="32892"/>
                </a:moveTo>
                <a:lnTo>
                  <a:pt x="829055" y="33019"/>
                </a:lnTo>
                <a:lnTo>
                  <a:pt x="829182" y="58927"/>
                </a:lnTo>
                <a:lnTo>
                  <a:pt x="855091" y="58800"/>
                </a:lnTo>
                <a:lnTo>
                  <a:pt x="854963" y="32892"/>
                </a:lnTo>
                <a:close/>
              </a:path>
              <a:path w="2026284" h="78105">
                <a:moveTo>
                  <a:pt x="906779" y="32512"/>
                </a:moveTo>
                <a:lnTo>
                  <a:pt x="880872" y="32638"/>
                </a:lnTo>
                <a:lnTo>
                  <a:pt x="880999" y="58547"/>
                </a:lnTo>
                <a:lnTo>
                  <a:pt x="906906" y="58419"/>
                </a:lnTo>
                <a:lnTo>
                  <a:pt x="906779" y="32512"/>
                </a:lnTo>
                <a:close/>
              </a:path>
              <a:path w="2026284" h="78105">
                <a:moveTo>
                  <a:pt x="958596" y="32258"/>
                </a:moveTo>
                <a:lnTo>
                  <a:pt x="932687" y="32385"/>
                </a:lnTo>
                <a:lnTo>
                  <a:pt x="932815" y="58292"/>
                </a:lnTo>
                <a:lnTo>
                  <a:pt x="958723" y="58165"/>
                </a:lnTo>
                <a:lnTo>
                  <a:pt x="958596" y="32258"/>
                </a:lnTo>
                <a:close/>
              </a:path>
              <a:path w="2026284" h="78105">
                <a:moveTo>
                  <a:pt x="1010411" y="31876"/>
                </a:moveTo>
                <a:lnTo>
                  <a:pt x="984503" y="32003"/>
                </a:lnTo>
                <a:lnTo>
                  <a:pt x="984630" y="57912"/>
                </a:lnTo>
                <a:lnTo>
                  <a:pt x="1010538" y="57785"/>
                </a:lnTo>
                <a:lnTo>
                  <a:pt x="1010411" y="31876"/>
                </a:lnTo>
                <a:close/>
              </a:path>
              <a:path w="2026284" h="78105">
                <a:moveTo>
                  <a:pt x="1062227" y="31623"/>
                </a:moveTo>
                <a:lnTo>
                  <a:pt x="1036320" y="31750"/>
                </a:lnTo>
                <a:lnTo>
                  <a:pt x="1036447" y="57658"/>
                </a:lnTo>
                <a:lnTo>
                  <a:pt x="1062354" y="57530"/>
                </a:lnTo>
                <a:lnTo>
                  <a:pt x="1062227" y="31623"/>
                </a:lnTo>
                <a:close/>
              </a:path>
              <a:path w="2026284" h="78105">
                <a:moveTo>
                  <a:pt x="1114044" y="31241"/>
                </a:moveTo>
                <a:lnTo>
                  <a:pt x="1088135" y="31368"/>
                </a:lnTo>
                <a:lnTo>
                  <a:pt x="1088262" y="57276"/>
                </a:lnTo>
                <a:lnTo>
                  <a:pt x="1114171" y="57150"/>
                </a:lnTo>
                <a:lnTo>
                  <a:pt x="1114044" y="31241"/>
                </a:lnTo>
                <a:close/>
              </a:path>
              <a:path w="2026284" h="78105">
                <a:moveTo>
                  <a:pt x="1165859" y="30987"/>
                </a:moveTo>
                <a:lnTo>
                  <a:pt x="1139952" y="31114"/>
                </a:lnTo>
                <a:lnTo>
                  <a:pt x="1140078" y="57023"/>
                </a:lnTo>
                <a:lnTo>
                  <a:pt x="1165986" y="56896"/>
                </a:lnTo>
                <a:lnTo>
                  <a:pt x="1165859" y="30987"/>
                </a:lnTo>
                <a:close/>
              </a:path>
              <a:path w="2026284" h="78105">
                <a:moveTo>
                  <a:pt x="1217676" y="30606"/>
                </a:moveTo>
                <a:lnTo>
                  <a:pt x="1191768" y="30734"/>
                </a:lnTo>
                <a:lnTo>
                  <a:pt x="1191895" y="56641"/>
                </a:lnTo>
                <a:lnTo>
                  <a:pt x="1217802" y="56514"/>
                </a:lnTo>
                <a:lnTo>
                  <a:pt x="1217676" y="30606"/>
                </a:lnTo>
                <a:close/>
              </a:path>
              <a:path w="2026284" h="78105">
                <a:moveTo>
                  <a:pt x="1269492" y="30352"/>
                </a:moveTo>
                <a:lnTo>
                  <a:pt x="1243583" y="30479"/>
                </a:lnTo>
                <a:lnTo>
                  <a:pt x="1243710" y="56387"/>
                </a:lnTo>
                <a:lnTo>
                  <a:pt x="1269619" y="56261"/>
                </a:lnTo>
                <a:lnTo>
                  <a:pt x="1269492" y="30352"/>
                </a:lnTo>
                <a:close/>
              </a:path>
              <a:path w="2026284" h="78105">
                <a:moveTo>
                  <a:pt x="1321307" y="29972"/>
                </a:moveTo>
                <a:lnTo>
                  <a:pt x="1295400" y="30099"/>
                </a:lnTo>
                <a:lnTo>
                  <a:pt x="1295527" y="56006"/>
                </a:lnTo>
                <a:lnTo>
                  <a:pt x="1321434" y="55879"/>
                </a:lnTo>
                <a:lnTo>
                  <a:pt x="1321307" y="29972"/>
                </a:lnTo>
                <a:close/>
              </a:path>
              <a:path w="2026284" h="78105">
                <a:moveTo>
                  <a:pt x="1373124" y="29717"/>
                </a:moveTo>
                <a:lnTo>
                  <a:pt x="1347216" y="29844"/>
                </a:lnTo>
                <a:lnTo>
                  <a:pt x="1347343" y="55752"/>
                </a:lnTo>
                <a:lnTo>
                  <a:pt x="1373251" y="55625"/>
                </a:lnTo>
                <a:lnTo>
                  <a:pt x="1373124" y="29717"/>
                </a:lnTo>
                <a:close/>
              </a:path>
              <a:path w="2026284" h="78105">
                <a:moveTo>
                  <a:pt x="1424940" y="29337"/>
                </a:moveTo>
                <a:lnTo>
                  <a:pt x="1399031" y="29463"/>
                </a:lnTo>
                <a:lnTo>
                  <a:pt x="1399158" y="55372"/>
                </a:lnTo>
                <a:lnTo>
                  <a:pt x="1425067" y="55244"/>
                </a:lnTo>
                <a:lnTo>
                  <a:pt x="1424940" y="29337"/>
                </a:lnTo>
                <a:close/>
              </a:path>
              <a:path w="2026284" h="78105">
                <a:moveTo>
                  <a:pt x="1476755" y="29083"/>
                </a:moveTo>
                <a:lnTo>
                  <a:pt x="1450848" y="29210"/>
                </a:lnTo>
                <a:lnTo>
                  <a:pt x="1450975" y="55117"/>
                </a:lnTo>
                <a:lnTo>
                  <a:pt x="1476882" y="54990"/>
                </a:lnTo>
                <a:lnTo>
                  <a:pt x="1476755" y="29083"/>
                </a:lnTo>
                <a:close/>
              </a:path>
              <a:path w="2026284" h="78105">
                <a:moveTo>
                  <a:pt x="1528572" y="28701"/>
                </a:moveTo>
                <a:lnTo>
                  <a:pt x="1502663" y="28828"/>
                </a:lnTo>
                <a:lnTo>
                  <a:pt x="1502791" y="54737"/>
                </a:lnTo>
                <a:lnTo>
                  <a:pt x="1528699" y="54610"/>
                </a:lnTo>
                <a:lnTo>
                  <a:pt x="1528572" y="28701"/>
                </a:lnTo>
                <a:close/>
              </a:path>
              <a:path w="2026284" h="78105">
                <a:moveTo>
                  <a:pt x="1580387" y="28448"/>
                </a:moveTo>
                <a:lnTo>
                  <a:pt x="1554479" y="28575"/>
                </a:lnTo>
                <a:lnTo>
                  <a:pt x="1554606" y="54483"/>
                </a:lnTo>
                <a:lnTo>
                  <a:pt x="1580515" y="54355"/>
                </a:lnTo>
                <a:lnTo>
                  <a:pt x="1580387" y="28448"/>
                </a:lnTo>
                <a:close/>
              </a:path>
              <a:path w="2026284" h="78105">
                <a:moveTo>
                  <a:pt x="1632203" y="28066"/>
                </a:moveTo>
                <a:lnTo>
                  <a:pt x="1606296" y="28193"/>
                </a:lnTo>
                <a:lnTo>
                  <a:pt x="1606423" y="54101"/>
                </a:lnTo>
                <a:lnTo>
                  <a:pt x="1632330" y="53975"/>
                </a:lnTo>
                <a:lnTo>
                  <a:pt x="1632203" y="28066"/>
                </a:lnTo>
                <a:close/>
              </a:path>
              <a:path w="2026284" h="78105">
                <a:moveTo>
                  <a:pt x="1684020" y="27812"/>
                </a:moveTo>
                <a:lnTo>
                  <a:pt x="1658111" y="27939"/>
                </a:lnTo>
                <a:lnTo>
                  <a:pt x="1658238" y="53848"/>
                </a:lnTo>
                <a:lnTo>
                  <a:pt x="1684147" y="53721"/>
                </a:lnTo>
                <a:lnTo>
                  <a:pt x="1684020" y="27812"/>
                </a:lnTo>
                <a:close/>
              </a:path>
              <a:path w="2026284" h="78105">
                <a:moveTo>
                  <a:pt x="1735835" y="27431"/>
                </a:moveTo>
                <a:lnTo>
                  <a:pt x="1709927" y="27559"/>
                </a:lnTo>
                <a:lnTo>
                  <a:pt x="1710054" y="53466"/>
                </a:lnTo>
                <a:lnTo>
                  <a:pt x="1735962" y="53339"/>
                </a:lnTo>
                <a:lnTo>
                  <a:pt x="1735835" y="27431"/>
                </a:lnTo>
                <a:close/>
              </a:path>
              <a:path w="2026284" h="78105">
                <a:moveTo>
                  <a:pt x="1787652" y="27177"/>
                </a:moveTo>
                <a:lnTo>
                  <a:pt x="1761744" y="27304"/>
                </a:lnTo>
                <a:lnTo>
                  <a:pt x="1761871" y="53212"/>
                </a:lnTo>
                <a:lnTo>
                  <a:pt x="1787778" y="53086"/>
                </a:lnTo>
                <a:lnTo>
                  <a:pt x="1787652" y="27177"/>
                </a:lnTo>
                <a:close/>
              </a:path>
              <a:path w="2026284" h="78105">
                <a:moveTo>
                  <a:pt x="1839468" y="26797"/>
                </a:moveTo>
                <a:lnTo>
                  <a:pt x="1813559" y="26924"/>
                </a:lnTo>
                <a:lnTo>
                  <a:pt x="1813686" y="52831"/>
                </a:lnTo>
                <a:lnTo>
                  <a:pt x="1839595" y="52704"/>
                </a:lnTo>
                <a:lnTo>
                  <a:pt x="1839468" y="26797"/>
                </a:lnTo>
                <a:close/>
              </a:path>
              <a:path w="2026284" h="78105">
                <a:moveTo>
                  <a:pt x="1891283" y="26542"/>
                </a:moveTo>
                <a:lnTo>
                  <a:pt x="1865376" y="26669"/>
                </a:lnTo>
                <a:lnTo>
                  <a:pt x="1865502" y="52577"/>
                </a:lnTo>
                <a:lnTo>
                  <a:pt x="1891410" y="52450"/>
                </a:lnTo>
                <a:lnTo>
                  <a:pt x="1891283" y="26542"/>
                </a:lnTo>
                <a:close/>
              </a:path>
              <a:path w="2026284" h="78105">
                <a:moveTo>
                  <a:pt x="1943100" y="26162"/>
                </a:moveTo>
                <a:lnTo>
                  <a:pt x="1917192" y="26288"/>
                </a:lnTo>
                <a:lnTo>
                  <a:pt x="1917319" y="52197"/>
                </a:lnTo>
                <a:lnTo>
                  <a:pt x="1943227" y="52069"/>
                </a:lnTo>
                <a:lnTo>
                  <a:pt x="1943100" y="26162"/>
                </a:lnTo>
                <a:close/>
              </a:path>
              <a:path w="2026284" h="78105">
                <a:moveTo>
                  <a:pt x="1987169" y="0"/>
                </a:moveTo>
                <a:lnTo>
                  <a:pt x="1972063" y="3147"/>
                </a:lnTo>
                <a:lnTo>
                  <a:pt x="1959768" y="11557"/>
                </a:lnTo>
                <a:lnTo>
                  <a:pt x="1951521" y="23967"/>
                </a:lnTo>
                <a:lnTo>
                  <a:pt x="1948560" y="39115"/>
                </a:lnTo>
                <a:lnTo>
                  <a:pt x="1951708" y="54221"/>
                </a:lnTo>
                <a:lnTo>
                  <a:pt x="1960117" y="66516"/>
                </a:lnTo>
                <a:lnTo>
                  <a:pt x="1972528" y="74763"/>
                </a:lnTo>
                <a:lnTo>
                  <a:pt x="1987677" y="77724"/>
                </a:lnTo>
                <a:lnTo>
                  <a:pt x="2002782" y="74576"/>
                </a:lnTo>
                <a:lnTo>
                  <a:pt x="2015077" y="66166"/>
                </a:lnTo>
                <a:lnTo>
                  <a:pt x="2023324" y="53756"/>
                </a:lnTo>
                <a:lnTo>
                  <a:pt x="2023678" y="51942"/>
                </a:lnTo>
                <a:lnTo>
                  <a:pt x="1969134" y="51942"/>
                </a:lnTo>
                <a:lnTo>
                  <a:pt x="1969007" y="26035"/>
                </a:lnTo>
                <a:lnTo>
                  <a:pt x="2023638" y="25908"/>
                </a:lnTo>
                <a:lnTo>
                  <a:pt x="2023137" y="23502"/>
                </a:lnTo>
                <a:lnTo>
                  <a:pt x="2014727" y="11207"/>
                </a:lnTo>
                <a:lnTo>
                  <a:pt x="2002317" y="2960"/>
                </a:lnTo>
                <a:lnTo>
                  <a:pt x="1987169" y="0"/>
                </a:lnTo>
                <a:close/>
              </a:path>
              <a:path w="2026284" h="78105">
                <a:moveTo>
                  <a:pt x="1987296" y="25908"/>
                </a:moveTo>
                <a:lnTo>
                  <a:pt x="1969007" y="26035"/>
                </a:lnTo>
                <a:lnTo>
                  <a:pt x="1969134" y="51942"/>
                </a:lnTo>
                <a:lnTo>
                  <a:pt x="1987550" y="51815"/>
                </a:lnTo>
                <a:lnTo>
                  <a:pt x="1987296" y="25908"/>
                </a:lnTo>
                <a:close/>
              </a:path>
              <a:path w="2026284" h="78105">
                <a:moveTo>
                  <a:pt x="2023638" y="25908"/>
                </a:moveTo>
                <a:lnTo>
                  <a:pt x="1987296" y="25908"/>
                </a:lnTo>
                <a:lnTo>
                  <a:pt x="1987550" y="51815"/>
                </a:lnTo>
                <a:lnTo>
                  <a:pt x="1969134" y="51942"/>
                </a:lnTo>
                <a:lnTo>
                  <a:pt x="2023678" y="51942"/>
                </a:lnTo>
                <a:lnTo>
                  <a:pt x="2026284" y="38608"/>
                </a:lnTo>
                <a:lnTo>
                  <a:pt x="2023638" y="25908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65352" y="1076909"/>
            <a:ext cx="7646034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Bahasa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rakitan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terdiri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atas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sebuah</a:t>
            </a:r>
            <a:r>
              <a:rPr sz="1800" b="1" spc="-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rangkaian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assembly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statement</a:t>
            </a:r>
            <a:endParaRPr sz="1800">
              <a:latin typeface="Arial"/>
              <a:cs typeface="Arial"/>
            </a:endParaRPr>
          </a:p>
          <a:p>
            <a:pPr marL="12700" marR="5715" indent="1156335" algn="r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dimana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statement</a:t>
            </a:r>
            <a:r>
              <a:rPr sz="1800" b="1" spc="1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(pernyataan)</a:t>
            </a:r>
            <a:r>
              <a:rPr sz="1800" b="1" spc="1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ditulis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 satu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per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setiap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baris. </a:t>
            </a:r>
            <a:r>
              <a:rPr sz="1800" b="1" spc="-484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Setiap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baris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dalam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sebuah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program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rakitan</a:t>
            </a:r>
            <a:r>
              <a:rPr sz="1800" b="1" spc="2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dibagi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 menjadi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empat</a:t>
            </a:r>
            <a:r>
              <a:rPr sz="1800" b="1" spc="2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field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57276" y="3725926"/>
            <a:ext cx="7836534" cy="2045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Label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digunakan</a:t>
            </a:r>
            <a:r>
              <a:rPr sz="1200" b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untuk</a:t>
            </a:r>
            <a:r>
              <a:rPr sz="1200" b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menyediakan</a:t>
            </a:r>
            <a:r>
              <a:rPr sz="1200" b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nama-nama</a:t>
            </a:r>
            <a:r>
              <a:rPr sz="1200" b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simbolik</a:t>
            </a:r>
            <a:r>
              <a:rPr sz="1200" b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untuk </a:t>
            </a:r>
            <a:r>
              <a:rPr sz="1200" b="1" dirty="0">
                <a:solidFill>
                  <a:srgbClr val="181866"/>
                </a:solidFill>
                <a:latin typeface="Verdana"/>
                <a:cs typeface="Verdana"/>
              </a:rPr>
              <a:t>alamat-alamat</a:t>
            </a:r>
            <a:r>
              <a:rPr sz="1200" b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55"/>
              </a:spcBef>
            </a:pP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Opcode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Berisi</a:t>
            </a:r>
            <a:r>
              <a:rPr sz="1200" b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sebuah</a:t>
            </a:r>
            <a:r>
              <a:rPr sz="1200" b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singkatan</a:t>
            </a:r>
            <a:r>
              <a:rPr sz="1200" b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simbol</a:t>
            </a:r>
            <a:r>
              <a:rPr sz="1200" b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unguk</a:t>
            </a:r>
            <a:r>
              <a:rPr sz="1200" b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operasi </a:t>
            </a:r>
            <a:r>
              <a:rPr sz="1200" b="1" dirty="0">
                <a:solidFill>
                  <a:srgbClr val="181866"/>
                </a:solidFill>
                <a:latin typeface="Verdana"/>
                <a:cs typeface="Verdana"/>
              </a:rPr>
              <a:t>yang</a:t>
            </a:r>
            <a:r>
              <a:rPr sz="1200" b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dirty="0">
                <a:solidFill>
                  <a:srgbClr val="181866"/>
                </a:solidFill>
                <a:latin typeface="Verdana"/>
                <a:cs typeface="Verdana"/>
              </a:rPr>
              <a:t>akan</a:t>
            </a:r>
            <a:r>
              <a:rPr sz="1200" b="1" spc="-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dikerjakan</a:t>
            </a:r>
            <a:endParaRPr sz="1200">
              <a:latin typeface="Verdana"/>
              <a:cs typeface="Verdana"/>
            </a:endParaRPr>
          </a:p>
          <a:p>
            <a:pPr marL="12700" marR="930275">
              <a:lnSpc>
                <a:spcPct val="100000"/>
              </a:lnSpc>
              <a:spcBef>
                <a:spcPts val="1460"/>
              </a:spcBef>
            </a:pP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Operand</a:t>
            </a:r>
            <a:r>
              <a:rPr sz="1800" b="1" spc="1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Digunakan</a:t>
            </a:r>
            <a:r>
              <a:rPr sz="1200" b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untuk</a:t>
            </a:r>
            <a:r>
              <a:rPr sz="1200" b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menetapkan</a:t>
            </a:r>
            <a:r>
              <a:rPr sz="1200" b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konstanta,</a:t>
            </a:r>
            <a:r>
              <a:rPr sz="1200" b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label,</a:t>
            </a:r>
            <a:r>
              <a:rPr sz="1200" b="1" spc="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data,</a:t>
            </a:r>
            <a:r>
              <a:rPr sz="1200" b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register</a:t>
            </a:r>
            <a:r>
              <a:rPr sz="1200" b="1" spc="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dirty="0">
                <a:solidFill>
                  <a:srgbClr val="181866"/>
                </a:solidFill>
                <a:latin typeface="Verdana"/>
                <a:cs typeface="Verdana"/>
              </a:rPr>
              <a:t>atau </a:t>
            </a:r>
            <a:r>
              <a:rPr sz="1200" b="1" spc="-39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sebuah</a:t>
            </a:r>
            <a:r>
              <a:rPr sz="1200" b="1" dirty="0">
                <a:solidFill>
                  <a:srgbClr val="181866"/>
                </a:solidFill>
                <a:latin typeface="Verdana"/>
                <a:cs typeface="Verdana"/>
              </a:rPr>
              <a:t> alamat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Verdana"/>
              <a:cs typeface="Verdana"/>
            </a:endParaRPr>
          </a:p>
          <a:p>
            <a:pPr marL="12700" marR="587375">
              <a:lnSpc>
                <a:spcPct val="100000"/>
              </a:lnSpc>
            </a:pP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Komentar</a:t>
            </a:r>
            <a:r>
              <a:rPr sz="1800" b="1" spc="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Menyediakan</a:t>
            </a:r>
            <a:r>
              <a:rPr sz="1200" b="1" dirty="0">
                <a:solidFill>
                  <a:srgbClr val="181866"/>
                </a:solidFill>
                <a:latin typeface="Verdana"/>
                <a:cs typeface="Verdana"/>
              </a:rPr>
              <a:t> tempat</a:t>
            </a:r>
            <a:r>
              <a:rPr sz="1200" b="1" spc="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bagi</a:t>
            </a:r>
            <a:r>
              <a:rPr sz="1200" b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dokumentasi</a:t>
            </a:r>
            <a:r>
              <a:rPr sz="1200" b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untuk</a:t>
            </a:r>
            <a:r>
              <a:rPr sz="1200" b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menjelaskan</a:t>
            </a:r>
            <a:r>
              <a:rPr sz="1200" b="1" spc="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dirty="0">
                <a:solidFill>
                  <a:srgbClr val="181866"/>
                </a:solidFill>
                <a:latin typeface="Verdana"/>
                <a:cs typeface="Verdana"/>
              </a:rPr>
              <a:t>apa yang </a:t>
            </a:r>
            <a:r>
              <a:rPr sz="1200" b="1" spc="-39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181866"/>
                </a:solidFill>
                <a:latin typeface="Verdana"/>
                <a:cs typeface="Verdana"/>
              </a:rPr>
              <a:t>dikerjakan</a:t>
            </a:r>
            <a:endParaRPr sz="1200">
              <a:latin typeface="Verdana"/>
              <a:cs typeface="Verdana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541272" y="2392045"/>
          <a:ext cx="6096000" cy="11582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11582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Label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(optional)</a:t>
                      </a:r>
                      <a:endParaRPr sz="13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OpCode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(disyaratkan)</a:t>
                      </a:r>
                      <a:endParaRPr sz="13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Operand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marL="172085" marR="164465" algn="ctr">
                        <a:lnSpc>
                          <a:spcPct val="99200"/>
                        </a:lnSpc>
                        <a:spcBef>
                          <a:spcPts val="20"/>
                        </a:spcBef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(disy</a:t>
                      </a:r>
                      <a:r>
                        <a:rPr sz="13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arat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k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  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untuk </a:t>
                      </a:r>
                      <a:r>
                        <a:rPr sz="13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beberapa 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3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instruksi)</a:t>
                      </a:r>
                      <a:endParaRPr sz="13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Komentar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(optional)</a:t>
                      </a:r>
                      <a:endParaRPr sz="13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6771" y="179324"/>
            <a:ext cx="1873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70" dirty="0">
                <a:solidFill>
                  <a:srgbClr val="336600"/>
                </a:solidFill>
                <a:latin typeface="Times New Roman"/>
                <a:cs typeface="Times New Roman"/>
              </a:rPr>
              <a:t>11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90850" y="234442"/>
            <a:ext cx="55473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Bahasa</a:t>
            </a:r>
            <a:r>
              <a:rPr sz="2800" spc="30" dirty="0"/>
              <a:t> </a:t>
            </a:r>
            <a:r>
              <a:rPr sz="2800" spc="-10" dirty="0"/>
              <a:t>Rakitan</a:t>
            </a:r>
            <a:r>
              <a:rPr sz="2800" spc="30" dirty="0"/>
              <a:t> </a:t>
            </a:r>
            <a:r>
              <a:rPr sz="2800" spc="-10" dirty="0"/>
              <a:t>(Assembly)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039164" y="1243076"/>
            <a:ext cx="71704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1560" marR="5080" indent="-230949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3CC33"/>
                </a:solidFill>
                <a:latin typeface="Arial"/>
                <a:cs typeface="Arial"/>
              </a:rPr>
              <a:t>Mnemonic</a:t>
            </a:r>
            <a:r>
              <a:rPr sz="1800" b="1" spc="-5" dirty="0">
                <a:solidFill>
                  <a:srgbClr val="33CC33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merupakan</a:t>
            </a:r>
            <a:r>
              <a:rPr sz="1800" b="1" spc="1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sebuah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singkatan </a:t>
            </a:r>
            <a:r>
              <a:rPr sz="1800" b="1" spc="-10" dirty="0">
                <a:solidFill>
                  <a:srgbClr val="181866"/>
                </a:solidFill>
                <a:latin typeface="Arial"/>
                <a:cs typeface="Arial"/>
              </a:rPr>
              <a:t>yang</a:t>
            </a:r>
            <a:r>
              <a:rPr sz="1800" b="1" spc="2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merepresentasikan </a:t>
            </a:r>
            <a:r>
              <a:rPr sz="1800" b="1" spc="-484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instruksi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bahasa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mesin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414144" y="2222119"/>
          <a:ext cx="6409054" cy="25145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4325"/>
                <a:gridCol w="1368425"/>
                <a:gridCol w="3456304"/>
              </a:tblGrid>
              <a:tr h="370839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Mnemonic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Operand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96393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Arti Instruksi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800" b="1" spc="5" dirty="0">
                          <a:latin typeface="Verdana"/>
                          <a:cs typeface="Verdana"/>
                        </a:rPr>
                        <a:t>LD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x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333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b="1" spc="-5" dirty="0">
                          <a:latin typeface="Verdana"/>
                          <a:cs typeface="Verdana"/>
                        </a:rPr>
                        <a:t>Baca</a:t>
                      </a:r>
                      <a:r>
                        <a:rPr sz="1600" b="1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10" dirty="0">
                          <a:latin typeface="Verdana"/>
                          <a:cs typeface="Verdana"/>
                        </a:rPr>
                        <a:t>operand</a:t>
                      </a:r>
                      <a:r>
                        <a:rPr sz="1600" b="1" spc="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10" dirty="0">
                          <a:latin typeface="Verdana"/>
                          <a:cs typeface="Verdana"/>
                        </a:rPr>
                        <a:t>dari</a:t>
                      </a:r>
                      <a:r>
                        <a:rPr sz="1600" b="1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10" dirty="0">
                          <a:latin typeface="Verdana"/>
                          <a:cs typeface="Verdana"/>
                        </a:rPr>
                        <a:t>memori </a:t>
                      </a:r>
                      <a:r>
                        <a:rPr sz="1600" b="1" spc="-5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10" dirty="0">
                          <a:latin typeface="Verdana"/>
                          <a:cs typeface="Verdana"/>
                        </a:rPr>
                        <a:t>(lokasi</a:t>
                      </a:r>
                      <a:r>
                        <a:rPr sz="1600" b="1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5" dirty="0">
                          <a:latin typeface="Verdana"/>
                          <a:cs typeface="Verdana"/>
                        </a:rPr>
                        <a:t>x)</a:t>
                      </a:r>
                      <a:r>
                        <a:rPr sz="1600" b="1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10" dirty="0">
                          <a:latin typeface="Verdana"/>
                          <a:cs typeface="Verdana"/>
                        </a:rPr>
                        <a:t>kedalam </a:t>
                      </a:r>
                      <a:r>
                        <a:rPr sz="1600" b="1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10" dirty="0">
                          <a:latin typeface="Verdana"/>
                          <a:cs typeface="Verdana"/>
                        </a:rPr>
                        <a:t>Accumulator</a:t>
                      </a:r>
                      <a:r>
                        <a:rPr sz="1600" b="1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10" dirty="0">
                          <a:latin typeface="Verdana"/>
                          <a:cs typeface="Verdana"/>
                        </a:rPr>
                        <a:t>(AC)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</a:tr>
              <a:tr h="57911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800" b="1" spc="5" dirty="0">
                          <a:latin typeface="Verdana"/>
                          <a:cs typeface="Verdana"/>
                        </a:rPr>
                        <a:t>ST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x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451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b="1" spc="-10" dirty="0">
                          <a:latin typeface="Verdana"/>
                          <a:cs typeface="Verdana"/>
                        </a:rPr>
                        <a:t>Simpan</a:t>
                      </a:r>
                      <a:r>
                        <a:rPr sz="1600" b="1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10" dirty="0">
                          <a:latin typeface="Verdana"/>
                          <a:cs typeface="Verdana"/>
                        </a:rPr>
                        <a:t>isi</a:t>
                      </a:r>
                      <a:r>
                        <a:rPr sz="1600" b="1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10" dirty="0">
                          <a:latin typeface="Verdana"/>
                          <a:cs typeface="Verdana"/>
                        </a:rPr>
                        <a:t>dari</a:t>
                      </a:r>
                      <a:r>
                        <a:rPr sz="1600" b="1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10" dirty="0">
                          <a:latin typeface="Verdana"/>
                          <a:cs typeface="Verdana"/>
                        </a:rPr>
                        <a:t>AC kedalam </a:t>
                      </a:r>
                      <a:r>
                        <a:rPr sz="1600" b="1" spc="-5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10" dirty="0">
                          <a:latin typeface="Verdana"/>
                          <a:cs typeface="Verdana"/>
                        </a:rPr>
                        <a:t>memori</a:t>
                      </a:r>
                      <a:r>
                        <a:rPr sz="1600" b="1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10" dirty="0">
                          <a:latin typeface="Verdana"/>
                          <a:cs typeface="Verdana"/>
                        </a:rPr>
                        <a:t>(lokasi</a:t>
                      </a:r>
                      <a:r>
                        <a:rPr sz="1600" b="1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5" dirty="0">
                          <a:latin typeface="Verdana"/>
                          <a:cs typeface="Verdana"/>
                        </a:rPr>
                        <a:t>x)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ADD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x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b="1" spc="-10" dirty="0">
                          <a:latin typeface="Verdana"/>
                          <a:cs typeface="Verdana"/>
                        </a:rPr>
                        <a:t>Tambahkan</a:t>
                      </a:r>
                      <a:r>
                        <a:rPr sz="1600" b="1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10" dirty="0">
                          <a:latin typeface="Verdana"/>
                          <a:cs typeface="Verdana"/>
                        </a:rPr>
                        <a:t>AC</a:t>
                      </a:r>
                      <a:r>
                        <a:rPr sz="1600" b="1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10" dirty="0">
                          <a:latin typeface="Verdana"/>
                          <a:cs typeface="Verdana"/>
                        </a:rPr>
                        <a:t>dengan</a:t>
                      </a:r>
                      <a:r>
                        <a:rPr sz="1600" b="1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5" dirty="0">
                          <a:latin typeface="Verdana"/>
                          <a:cs typeface="Verdana"/>
                        </a:rPr>
                        <a:t>X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SUB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x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b="1" spc="-5" dirty="0">
                          <a:latin typeface="Verdana"/>
                          <a:cs typeface="Verdana"/>
                        </a:rPr>
                        <a:t>Kurangi</a:t>
                      </a:r>
                      <a:r>
                        <a:rPr sz="1600" b="1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10" dirty="0">
                          <a:latin typeface="Verdana"/>
                          <a:cs typeface="Verdana"/>
                        </a:rPr>
                        <a:t>AC dengan</a:t>
                      </a:r>
                      <a:r>
                        <a:rPr sz="1600" b="1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5" dirty="0">
                          <a:latin typeface="Verdana"/>
                          <a:cs typeface="Verdana"/>
                        </a:rPr>
                        <a:t>x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5334" y="234442"/>
            <a:ext cx="47237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Pemilihan Set</a:t>
            </a:r>
            <a:r>
              <a:rPr sz="2800" spc="-15" dirty="0"/>
              <a:t> </a:t>
            </a:r>
            <a:r>
              <a:rPr sz="2800" spc="-5" dirty="0"/>
              <a:t>Instruksi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6762622" y="1964435"/>
            <a:ext cx="2026285" cy="78105"/>
          </a:xfrm>
          <a:custGeom>
            <a:avLst/>
            <a:gdLst/>
            <a:ahLst/>
            <a:cxnLst/>
            <a:rect l="l" t="t" r="r" b="b"/>
            <a:pathLst>
              <a:path w="2026284" h="78105">
                <a:moveTo>
                  <a:pt x="25907" y="37973"/>
                </a:moveTo>
                <a:lnTo>
                  <a:pt x="0" y="38100"/>
                </a:lnTo>
                <a:lnTo>
                  <a:pt x="253" y="64008"/>
                </a:lnTo>
                <a:lnTo>
                  <a:pt x="26161" y="63880"/>
                </a:lnTo>
                <a:lnTo>
                  <a:pt x="25907" y="37973"/>
                </a:lnTo>
                <a:close/>
              </a:path>
              <a:path w="2026284" h="78105">
                <a:moveTo>
                  <a:pt x="77724" y="37591"/>
                </a:moveTo>
                <a:lnTo>
                  <a:pt x="51816" y="37718"/>
                </a:lnTo>
                <a:lnTo>
                  <a:pt x="52070" y="63626"/>
                </a:lnTo>
                <a:lnTo>
                  <a:pt x="77977" y="63500"/>
                </a:lnTo>
                <a:lnTo>
                  <a:pt x="77724" y="37591"/>
                </a:lnTo>
                <a:close/>
              </a:path>
              <a:path w="2026284" h="78105">
                <a:moveTo>
                  <a:pt x="129540" y="37337"/>
                </a:moveTo>
                <a:lnTo>
                  <a:pt x="103631" y="37464"/>
                </a:lnTo>
                <a:lnTo>
                  <a:pt x="103885" y="63373"/>
                </a:lnTo>
                <a:lnTo>
                  <a:pt x="129794" y="63246"/>
                </a:lnTo>
                <a:lnTo>
                  <a:pt x="129540" y="37337"/>
                </a:lnTo>
                <a:close/>
              </a:path>
              <a:path w="2026284" h="78105">
                <a:moveTo>
                  <a:pt x="181355" y="36956"/>
                </a:moveTo>
                <a:lnTo>
                  <a:pt x="155448" y="37084"/>
                </a:lnTo>
                <a:lnTo>
                  <a:pt x="155701" y="62991"/>
                </a:lnTo>
                <a:lnTo>
                  <a:pt x="181609" y="62864"/>
                </a:lnTo>
                <a:lnTo>
                  <a:pt x="181355" y="36956"/>
                </a:lnTo>
                <a:close/>
              </a:path>
              <a:path w="2026284" h="78105">
                <a:moveTo>
                  <a:pt x="233172" y="36702"/>
                </a:moveTo>
                <a:lnTo>
                  <a:pt x="207263" y="36829"/>
                </a:lnTo>
                <a:lnTo>
                  <a:pt x="207518" y="62737"/>
                </a:lnTo>
                <a:lnTo>
                  <a:pt x="233425" y="62611"/>
                </a:lnTo>
                <a:lnTo>
                  <a:pt x="233172" y="36702"/>
                </a:lnTo>
                <a:close/>
              </a:path>
              <a:path w="2026284" h="78105">
                <a:moveTo>
                  <a:pt x="284987" y="36322"/>
                </a:moveTo>
                <a:lnTo>
                  <a:pt x="259079" y="36449"/>
                </a:lnTo>
                <a:lnTo>
                  <a:pt x="259333" y="62356"/>
                </a:lnTo>
                <a:lnTo>
                  <a:pt x="285242" y="62229"/>
                </a:lnTo>
                <a:lnTo>
                  <a:pt x="284987" y="36322"/>
                </a:lnTo>
                <a:close/>
              </a:path>
              <a:path w="2026284" h="78105">
                <a:moveTo>
                  <a:pt x="336803" y="36067"/>
                </a:moveTo>
                <a:lnTo>
                  <a:pt x="310896" y="36194"/>
                </a:lnTo>
                <a:lnTo>
                  <a:pt x="311150" y="62102"/>
                </a:lnTo>
                <a:lnTo>
                  <a:pt x="337057" y="61975"/>
                </a:lnTo>
                <a:lnTo>
                  <a:pt x="336803" y="36067"/>
                </a:lnTo>
                <a:close/>
              </a:path>
              <a:path w="2026284" h="78105">
                <a:moveTo>
                  <a:pt x="388620" y="35687"/>
                </a:moveTo>
                <a:lnTo>
                  <a:pt x="362711" y="35813"/>
                </a:lnTo>
                <a:lnTo>
                  <a:pt x="362966" y="61722"/>
                </a:lnTo>
                <a:lnTo>
                  <a:pt x="388874" y="61594"/>
                </a:lnTo>
                <a:lnTo>
                  <a:pt x="388620" y="35687"/>
                </a:lnTo>
                <a:close/>
              </a:path>
              <a:path w="2026284" h="78105">
                <a:moveTo>
                  <a:pt x="440435" y="35433"/>
                </a:moveTo>
                <a:lnTo>
                  <a:pt x="414527" y="35560"/>
                </a:lnTo>
                <a:lnTo>
                  <a:pt x="414781" y="61467"/>
                </a:lnTo>
                <a:lnTo>
                  <a:pt x="440690" y="61340"/>
                </a:lnTo>
                <a:lnTo>
                  <a:pt x="440435" y="35433"/>
                </a:lnTo>
                <a:close/>
              </a:path>
              <a:path w="2026284" h="78105">
                <a:moveTo>
                  <a:pt x="492251" y="35051"/>
                </a:moveTo>
                <a:lnTo>
                  <a:pt x="466344" y="35178"/>
                </a:lnTo>
                <a:lnTo>
                  <a:pt x="466598" y="61087"/>
                </a:lnTo>
                <a:lnTo>
                  <a:pt x="492505" y="60960"/>
                </a:lnTo>
                <a:lnTo>
                  <a:pt x="492251" y="35051"/>
                </a:lnTo>
                <a:close/>
              </a:path>
              <a:path w="2026284" h="78105">
                <a:moveTo>
                  <a:pt x="544068" y="34798"/>
                </a:moveTo>
                <a:lnTo>
                  <a:pt x="518159" y="34925"/>
                </a:lnTo>
                <a:lnTo>
                  <a:pt x="518413" y="60833"/>
                </a:lnTo>
                <a:lnTo>
                  <a:pt x="544322" y="60705"/>
                </a:lnTo>
                <a:lnTo>
                  <a:pt x="544068" y="34798"/>
                </a:lnTo>
                <a:close/>
              </a:path>
              <a:path w="2026284" h="78105">
                <a:moveTo>
                  <a:pt x="595883" y="34416"/>
                </a:moveTo>
                <a:lnTo>
                  <a:pt x="569976" y="34543"/>
                </a:lnTo>
                <a:lnTo>
                  <a:pt x="570229" y="60451"/>
                </a:lnTo>
                <a:lnTo>
                  <a:pt x="596137" y="60325"/>
                </a:lnTo>
                <a:lnTo>
                  <a:pt x="595883" y="34416"/>
                </a:lnTo>
                <a:close/>
              </a:path>
              <a:path w="2026284" h="78105">
                <a:moveTo>
                  <a:pt x="647700" y="34162"/>
                </a:moveTo>
                <a:lnTo>
                  <a:pt x="621792" y="34289"/>
                </a:lnTo>
                <a:lnTo>
                  <a:pt x="622046" y="60198"/>
                </a:lnTo>
                <a:lnTo>
                  <a:pt x="647953" y="60071"/>
                </a:lnTo>
                <a:lnTo>
                  <a:pt x="647700" y="34162"/>
                </a:lnTo>
                <a:close/>
              </a:path>
              <a:path w="2026284" h="78105">
                <a:moveTo>
                  <a:pt x="699516" y="33781"/>
                </a:moveTo>
                <a:lnTo>
                  <a:pt x="673607" y="33909"/>
                </a:lnTo>
                <a:lnTo>
                  <a:pt x="673734" y="59816"/>
                </a:lnTo>
                <a:lnTo>
                  <a:pt x="699643" y="59689"/>
                </a:lnTo>
                <a:lnTo>
                  <a:pt x="699516" y="33781"/>
                </a:lnTo>
                <a:close/>
              </a:path>
              <a:path w="2026284" h="78105">
                <a:moveTo>
                  <a:pt x="751331" y="33527"/>
                </a:moveTo>
                <a:lnTo>
                  <a:pt x="725424" y="33654"/>
                </a:lnTo>
                <a:lnTo>
                  <a:pt x="725551" y="59562"/>
                </a:lnTo>
                <a:lnTo>
                  <a:pt x="751458" y="59436"/>
                </a:lnTo>
                <a:lnTo>
                  <a:pt x="751331" y="33527"/>
                </a:lnTo>
                <a:close/>
              </a:path>
              <a:path w="2026284" h="78105">
                <a:moveTo>
                  <a:pt x="803148" y="33147"/>
                </a:moveTo>
                <a:lnTo>
                  <a:pt x="777240" y="33274"/>
                </a:lnTo>
                <a:lnTo>
                  <a:pt x="777367" y="59181"/>
                </a:lnTo>
                <a:lnTo>
                  <a:pt x="803275" y="59054"/>
                </a:lnTo>
                <a:lnTo>
                  <a:pt x="803148" y="33147"/>
                </a:lnTo>
                <a:close/>
              </a:path>
              <a:path w="2026284" h="78105">
                <a:moveTo>
                  <a:pt x="854963" y="32892"/>
                </a:moveTo>
                <a:lnTo>
                  <a:pt x="829055" y="33019"/>
                </a:lnTo>
                <a:lnTo>
                  <a:pt x="829182" y="58927"/>
                </a:lnTo>
                <a:lnTo>
                  <a:pt x="855091" y="58800"/>
                </a:lnTo>
                <a:lnTo>
                  <a:pt x="854963" y="32892"/>
                </a:lnTo>
                <a:close/>
              </a:path>
              <a:path w="2026284" h="78105">
                <a:moveTo>
                  <a:pt x="906779" y="32512"/>
                </a:moveTo>
                <a:lnTo>
                  <a:pt x="880872" y="32638"/>
                </a:lnTo>
                <a:lnTo>
                  <a:pt x="880999" y="58547"/>
                </a:lnTo>
                <a:lnTo>
                  <a:pt x="906906" y="58419"/>
                </a:lnTo>
                <a:lnTo>
                  <a:pt x="906779" y="32512"/>
                </a:lnTo>
                <a:close/>
              </a:path>
              <a:path w="2026284" h="78105">
                <a:moveTo>
                  <a:pt x="958596" y="32258"/>
                </a:moveTo>
                <a:lnTo>
                  <a:pt x="932687" y="32385"/>
                </a:lnTo>
                <a:lnTo>
                  <a:pt x="932815" y="58292"/>
                </a:lnTo>
                <a:lnTo>
                  <a:pt x="958723" y="58165"/>
                </a:lnTo>
                <a:lnTo>
                  <a:pt x="958596" y="32258"/>
                </a:lnTo>
                <a:close/>
              </a:path>
              <a:path w="2026284" h="78105">
                <a:moveTo>
                  <a:pt x="1010411" y="31876"/>
                </a:moveTo>
                <a:lnTo>
                  <a:pt x="984503" y="32003"/>
                </a:lnTo>
                <a:lnTo>
                  <a:pt x="984630" y="57912"/>
                </a:lnTo>
                <a:lnTo>
                  <a:pt x="1010538" y="57785"/>
                </a:lnTo>
                <a:lnTo>
                  <a:pt x="1010411" y="31876"/>
                </a:lnTo>
                <a:close/>
              </a:path>
              <a:path w="2026284" h="78105">
                <a:moveTo>
                  <a:pt x="1062227" y="31623"/>
                </a:moveTo>
                <a:lnTo>
                  <a:pt x="1036320" y="31750"/>
                </a:lnTo>
                <a:lnTo>
                  <a:pt x="1036447" y="57658"/>
                </a:lnTo>
                <a:lnTo>
                  <a:pt x="1062354" y="57530"/>
                </a:lnTo>
                <a:lnTo>
                  <a:pt x="1062227" y="31623"/>
                </a:lnTo>
                <a:close/>
              </a:path>
              <a:path w="2026284" h="78105">
                <a:moveTo>
                  <a:pt x="1114044" y="31241"/>
                </a:moveTo>
                <a:lnTo>
                  <a:pt x="1088135" y="31368"/>
                </a:lnTo>
                <a:lnTo>
                  <a:pt x="1088262" y="57276"/>
                </a:lnTo>
                <a:lnTo>
                  <a:pt x="1114171" y="57150"/>
                </a:lnTo>
                <a:lnTo>
                  <a:pt x="1114044" y="31241"/>
                </a:lnTo>
                <a:close/>
              </a:path>
              <a:path w="2026284" h="78105">
                <a:moveTo>
                  <a:pt x="1165859" y="30987"/>
                </a:moveTo>
                <a:lnTo>
                  <a:pt x="1139952" y="31114"/>
                </a:lnTo>
                <a:lnTo>
                  <a:pt x="1140078" y="57023"/>
                </a:lnTo>
                <a:lnTo>
                  <a:pt x="1165986" y="56896"/>
                </a:lnTo>
                <a:lnTo>
                  <a:pt x="1165859" y="30987"/>
                </a:lnTo>
                <a:close/>
              </a:path>
              <a:path w="2026284" h="78105">
                <a:moveTo>
                  <a:pt x="1217676" y="30606"/>
                </a:moveTo>
                <a:lnTo>
                  <a:pt x="1191768" y="30734"/>
                </a:lnTo>
                <a:lnTo>
                  <a:pt x="1191895" y="56641"/>
                </a:lnTo>
                <a:lnTo>
                  <a:pt x="1217802" y="56514"/>
                </a:lnTo>
                <a:lnTo>
                  <a:pt x="1217676" y="30606"/>
                </a:lnTo>
                <a:close/>
              </a:path>
              <a:path w="2026284" h="78105">
                <a:moveTo>
                  <a:pt x="1269492" y="30352"/>
                </a:moveTo>
                <a:lnTo>
                  <a:pt x="1243583" y="30479"/>
                </a:lnTo>
                <a:lnTo>
                  <a:pt x="1243710" y="56387"/>
                </a:lnTo>
                <a:lnTo>
                  <a:pt x="1269619" y="56261"/>
                </a:lnTo>
                <a:lnTo>
                  <a:pt x="1269492" y="30352"/>
                </a:lnTo>
                <a:close/>
              </a:path>
              <a:path w="2026284" h="78105">
                <a:moveTo>
                  <a:pt x="1321307" y="29972"/>
                </a:moveTo>
                <a:lnTo>
                  <a:pt x="1295400" y="30099"/>
                </a:lnTo>
                <a:lnTo>
                  <a:pt x="1295527" y="56006"/>
                </a:lnTo>
                <a:lnTo>
                  <a:pt x="1321434" y="55879"/>
                </a:lnTo>
                <a:lnTo>
                  <a:pt x="1321307" y="29972"/>
                </a:lnTo>
                <a:close/>
              </a:path>
              <a:path w="2026284" h="78105">
                <a:moveTo>
                  <a:pt x="1373124" y="29717"/>
                </a:moveTo>
                <a:lnTo>
                  <a:pt x="1347216" y="29844"/>
                </a:lnTo>
                <a:lnTo>
                  <a:pt x="1347343" y="55752"/>
                </a:lnTo>
                <a:lnTo>
                  <a:pt x="1373251" y="55625"/>
                </a:lnTo>
                <a:lnTo>
                  <a:pt x="1373124" y="29717"/>
                </a:lnTo>
                <a:close/>
              </a:path>
              <a:path w="2026284" h="78105">
                <a:moveTo>
                  <a:pt x="1424940" y="29337"/>
                </a:moveTo>
                <a:lnTo>
                  <a:pt x="1399031" y="29463"/>
                </a:lnTo>
                <a:lnTo>
                  <a:pt x="1399158" y="55372"/>
                </a:lnTo>
                <a:lnTo>
                  <a:pt x="1425067" y="55244"/>
                </a:lnTo>
                <a:lnTo>
                  <a:pt x="1424940" y="29337"/>
                </a:lnTo>
                <a:close/>
              </a:path>
              <a:path w="2026284" h="78105">
                <a:moveTo>
                  <a:pt x="1476755" y="29083"/>
                </a:moveTo>
                <a:lnTo>
                  <a:pt x="1450848" y="29210"/>
                </a:lnTo>
                <a:lnTo>
                  <a:pt x="1450975" y="55117"/>
                </a:lnTo>
                <a:lnTo>
                  <a:pt x="1476882" y="54990"/>
                </a:lnTo>
                <a:lnTo>
                  <a:pt x="1476755" y="29083"/>
                </a:lnTo>
                <a:close/>
              </a:path>
              <a:path w="2026284" h="78105">
                <a:moveTo>
                  <a:pt x="1528572" y="28701"/>
                </a:moveTo>
                <a:lnTo>
                  <a:pt x="1502663" y="28828"/>
                </a:lnTo>
                <a:lnTo>
                  <a:pt x="1502791" y="54737"/>
                </a:lnTo>
                <a:lnTo>
                  <a:pt x="1528699" y="54610"/>
                </a:lnTo>
                <a:lnTo>
                  <a:pt x="1528572" y="28701"/>
                </a:lnTo>
                <a:close/>
              </a:path>
              <a:path w="2026284" h="78105">
                <a:moveTo>
                  <a:pt x="1580387" y="28448"/>
                </a:moveTo>
                <a:lnTo>
                  <a:pt x="1554479" y="28575"/>
                </a:lnTo>
                <a:lnTo>
                  <a:pt x="1554606" y="54483"/>
                </a:lnTo>
                <a:lnTo>
                  <a:pt x="1580515" y="54355"/>
                </a:lnTo>
                <a:lnTo>
                  <a:pt x="1580387" y="28448"/>
                </a:lnTo>
                <a:close/>
              </a:path>
              <a:path w="2026284" h="78105">
                <a:moveTo>
                  <a:pt x="1632203" y="28066"/>
                </a:moveTo>
                <a:lnTo>
                  <a:pt x="1606296" y="28193"/>
                </a:lnTo>
                <a:lnTo>
                  <a:pt x="1606423" y="54101"/>
                </a:lnTo>
                <a:lnTo>
                  <a:pt x="1632330" y="53975"/>
                </a:lnTo>
                <a:lnTo>
                  <a:pt x="1632203" y="28066"/>
                </a:lnTo>
                <a:close/>
              </a:path>
              <a:path w="2026284" h="78105">
                <a:moveTo>
                  <a:pt x="1684020" y="27812"/>
                </a:moveTo>
                <a:lnTo>
                  <a:pt x="1658111" y="27939"/>
                </a:lnTo>
                <a:lnTo>
                  <a:pt x="1658238" y="53848"/>
                </a:lnTo>
                <a:lnTo>
                  <a:pt x="1684147" y="53721"/>
                </a:lnTo>
                <a:lnTo>
                  <a:pt x="1684020" y="27812"/>
                </a:lnTo>
                <a:close/>
              </a:path>
              <a:path w="2026284" h="78105">
                <a:moveTo>
                  <a:pt x="1735835" y="27431"/>
                </a:moveTo>
                <a:lnTo>
                  <a:pt x="1709927" y="27559"/>
                </a:lnTo>
                <a:lnTo>
                  <a:pt x="1710054" y="53466"/>
                </a:lnTo>
                <a:lnTo>
                  <a:pt x="1735962" y="53339"/>
                </a:lnTo>
                <a:lnTo>
                  <a:pt x="1735835" y="27431"/>
                </a:lnTo>
                <a:close/>
              </a:path>
              <a:path w="2026284" h="78105">
                <a:moveTo>
                  <a:pt x="1787652" y="27177"/>
                </a:moveTo>
                <a:lnTo>
                  <a:pt x="1761744" y="27304"/>
                </a:lnTo>
                <a:lnTo>
                  <a:pt x="1761871" y="53212"/>
                </a:lnTo>
                <a:lnTo>
                  <a:pt x="1787778" y="53086"/>
                </a:lnTo>
                <a:lnTo>
                  <a:pt x="1787652" y="27177"/>
                </a:lnTo>
                <a:close/>
              </a:path>
              <a:path w="2026284" h="78105">
                <a:moveTo>
                  <a:pt x="1839468" y="26797"/>
                </a:moveTo>
                <a:lnTo>
                  <a:pt x="1813559" y="26924"/>
                </a:lnTo>
                <a:lnTo>
                  <a:pt x="1813686" y="52831"/>
                </a:lnTo>
                <a:lnTo>
                  <a:pt x="1839595" y="52704"/>
                </a:lnTo>
                <a:lnTo>
                  <a:pt x="1839468" y="26797"/>
                </a:lnTo>
                <a:close/>
              </a:path>
              <a:path w="2026284" h="78105">
                <a:moveTo>
                  <a:pt x="1891283" y="26542"/>
                </a:moveTo>
                <a:lnTo>
                  <a:pt x="1865376" y="26669"/>
                </a:lnTo>
                <a:lnTo>
                  <a:pt x="1865502" y="52577"/>
                </a:lnTo>
                <a:lnTo>
                  <a:pt x="1891410" y="52450"/>
                </a:lnTo>
                <a:lnTo>
                  <a:pt x="1891283" y="26542"/>
                </a:lnTo>
                <a:close/>
              </a:path>
              <a:path w="2026284" h="78105">
                <a:moveTo>
                  <a:pt x="1943100" y="26162"/>
                </a:moveTo>
                <a:lnTo>
                  <a:pt x="1917192" y="26288"/>
                </a:lnTo>
                <a:lnTo>
                  <a:pt x="1917319" y="52197"/>
                </a:lnTo>
                <a:lnTo>
                  <a:pt x="1943227" y="52069"/>
                </a:lnTo>
                <a:lnTo>
                  <a:pt x="1943100" y="26162"/>
                </a:lnTo>
                <a:close/>
              </a:path>
              <a:path w="2026284" h="78105">
                <a:moveTo>
                  <a:pt x="1987169" y="0"/>
                </a:moveTo>
                <a:lnTo>
                  <a:pt x="1972063" y="3147"/>
                </a:lnTo>
                <a:lnTo>
                  <a:pt x="1959768" y="11557"/>
                </a:lnTo>
                <a:lnTo>
                  <a:pt x="1951521" y="23967"/>
                </a:lnTo>
                <a:lnTo>
                  <a:pt x="1948560" y="39115"/>
                </a:lnTo>
                <a:lnTo>
                  <a:pt x="1951708" y="54221"/>
                </a:lnTo>
                <a:lnTo>
                  <a:pt x="1960117" y="66516"/>
                </a:lnTo>
                <a:lnTo>
                  <a:pt x="1972528" y="74763"/>
                </a:lnTo>
                <a:lnTo>
                  <a:pt x="1987677" y="77724"/>
                </a:lnTo>
                <a:lnTo>
                  <a:pt x="2002782" y="74576"/>
                </a:lnTo>
                <a:lnTo>
                  <a:pt x="2015077" y="66166"/>
                </a:lnTo>
                <a:lnTo>
                  <a:pt x="2023324" y="53756"/>
                </a:lnTo>
                <a:lnTo>
                  <a:pt x="2023678" y="51942"/>
                </a:lnTo>
                <a:lnTo>
                  <a:pt x="1969134" y="51942"/>
                </a:lnTo>
                <a:lnTo>
                  <a:pt x="1969007" y="26035"/>
                </a:lnTo>
                <a:lnTo>
                  <a:pt x="2023638" y="25908"/>
                </a:lnTo>
                <a:lnTo>
                  <a:pt x="2023137" y="23502"/>
                </a:lnTo>
                <a:lnTo>
                  <a:pt x="2014727" y="11207"/>
                </a:lnTo>
                <a:lnTo>
                  <a:pt x="2002317" y="2960"/>
                </a:lnTo>
                <a:lnTo>
                  <a:pt x="1987169" y="0"/>
                </a:lnTo>
                <a:close/>
              </a:path>
              <a:path w="2026284" h="78105">
                <a:moveTo>
                  <a:pt x="1987296" y="25908"/>
                </a:moveTo>
                <a:lnTo>
                  <a:pt x="1969007" y="26035"/>
                </a:lnTo>
                <a:lnTo>
                  <a:pt x="1969134" y="51942"/>
                </a:lnTo>
                <a:lnTo>
                  <a:pt x="1987550" y="51815"/>
                </a:lnTo>
                <a:lnTo>
                  <a:pt x="1987296" y="25908"/>
                </a:lnTo>
                <a:close/>
              </a:path>
              <a:path w="2026284" h="78105">
                <a:moveTo>
                  <a:pt x="2023638" y="25908"/>
                </a:moveTo>
                <a:lnTo>
                  <a:pt x="1987296" y="25908"/>
                </a:lnTo>
                <a:lnTo>
                  <a:pt x="1987550" y="51815"/>
                </a:lnTo>
                <a:lnTo>
                  <a:pt x="1969134" y="51942"/>
                </a:lnTo>
                <a:lnTo>
                  <a:pt x="2023678" y="51942"/>
                </a:lnTo>
                <a:lnTo>
                  <a:pt x="2026284" y="38608"/>
                </a:lnTo>
                <a:lnTo>
                  <a:pt x="2023638" y="25908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86077" y="1076909"/>
            <a:ext cx="7474584" cy="2645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2069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Pemilihan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181866"/>
                </a:solidFill>
                <a:latin typeface="Arial"/>
                <a:cs typeface="Arial"/>
              </a:rPr>
              <a:t>set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instruksi</a:t>
            </a:r>
            <a:r>
              <a:rPr sz="1800" b="1" spc="1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untuk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 suatu</a:t>
            </a:r>
            <a:r>
              <a:rPr sz="1800" b="1" spc="1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komputer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bergantung</a:t>
            </a:r>
            <a:r>
              <a:rPr sz="1800" b="1" spc="-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pada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cara</a:t>
            </a:r>
            <a:endParaRPr sz="1800">
              <a:latin typeface="Arial"/>
              <a:cs typeface="Arial"/>
            </a:endParaRPr>
          </a:p>
          <a:p>
            <a:pPr marR="53340" algn="r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CPU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yang</a:t>
            </a:r>
            <a:r>
              <a:rPr sz="1800" b="1" spc="3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disusun.</a:t>
            </a:r>
            <a:r>
              <a:rPr sz="1800" b="1" spc="-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Secara</a:t>
            </a:r>
            <a:r>
              <a:rPr sz="1800" b="1" spc="2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tradisional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ada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 tiga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organisasi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CPU</a:t>
            </a:r>
            <a:endParaRPr sz="1800">
              <a:latin typeface="Arial"/>
              <a:cs typeface="Arial"/>
            </a:endParaRPr>
          </a:p>
          <a:p>
            <a:pPr marR="52705" algn="r">
              <a:lnSpc>
                <a:spcPct val="100000"/>
              </a:lnSpc>
            </a:pP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dengan</a:t>
            </a:r>
            <a:r>
              <a:rPr sz="1800" b="1" spc="-3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konsep</a:t>
            </a:r>
            <a:r>
              <a:rPr sz="1800" b="1" spc="-2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instruksi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>
              <a:latin typeface="Arial"/>
              <a:cs typeface="Arial"/>
            </a:endParaRPr>
          </a:p>
          <a:p>
            <a:pPr marL="4563745" marR="5080" indent="-382270" algn="r">
              <a:lnSpc>
                <a:spcPct val="171100"/>
              </a:lnSpc>
            </a:pPr>
            <a:r>
              <a:rPr sz="1800" b="1" dirty="0">
                <a:solidFill>
                  <a:srgbClr val="33CC33"/>
                </a:solidFill>
                <a:latin typeface="Verdana"/>
                <a:cs typeface="Verdana"/>
              </a:rPr>
              <a:t>CPU</a:t>
            </a:r>
            <a:r>
              <a:rPr sz="1800" b="1" spc="-4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33CC33"/>
                </a:solidFill>
                <a:latin typeface="Verdana"/>
                <a:cs typeface="Verdana"/>
              </a:rPr>
              <a:t>Berbasis</a:t>
            </a:r>
            <a:r>
              <a:rPr sz="1800" b="1" spc="-5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Akumulator </a:t>
            </a:r>
            <a:r>
              <a:rPr sz="1800" b="1" spc="-60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33CC33"/>
                </a:solidFill>
                <a:latin typeface="Verdana"/>
                <a:cs typeface="Verdana"/>
              </a:rPr>
              <a:t>CPU Berbasis </a:t>
            </a: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Register </a:t>
            </a:r>
            <a:r>
              <a:rPr sz="1800" b="1" spc="-60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33CC33"/>
                </a:solidFill>
                <a:latin typeface="Verdana"/>
                <a:cs typeface="Verdana"/>
              </a:rPr>
              <a:t>CPU</a:t>
            </a:r>
            <a:r>
              <a:rPr sz="1800" b="1" spc="-1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33CC33"/>
                </a:solidFill>
                <a:latin typeface="Verdana"/>
                <a:cs typeface="Verdana"/>
              </a:rPr>
              <a:t>Berbasis</a:t>
            </a:r>
            <a:r>
              <a:rPr sz="1800" b="1" spc="-1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Stack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9398" y="1886521"/>
            <a:ext cx="9164320" cy="4976495"/>
            <a:chOff x="-9398" y="1886521"/>
            <a:chExt cx="9164320" cy="4976495"/>
          </a:xfrm>
        </p:grpSpPr>
        <p:sp>
          <p:nvSpPr>
            <p:cNvPr id="3" name="object 3"/>
            <p:cNvSpPr/>
            <p:nvPr/>
          </p:nvSpPr>
          <p:spPr>
            <a:xfrm>
              <a:off x="1868424" y="1891283"/>
              <a:ext cx="2239010" cy="4238625"/>
            </a:xfrm>
            <a:custGeom>
              <a:avLst/>
              <a:gdLst/>
              <a:ahLst/>
              <a:cxnLst/>
              <a:rect l="l" t="t" r="r" b="b"/>
              <a:pathLst>
                <a:path w="2239010" h="4238625">
                  <a:moveTo>
                    <a:pt x="0" y="4238244"/>
                  </a:moveTo>
                  <a:lnTo>
                    <a:pt x="2238755" y="4238244"/>
                  </a:lnTo>
                  <a:lnTo>
                    <a:pt x="2238755" y="0"/>
                  </a:lnTo>
                  <a:lnTo>
                    <a:pt x="0" y="0"/>
                  </a:lnTo>
                  <a:lnTo>
                    <a:pt x="0" y="423824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85643" y="2214371"/>
              <a:ext cx="600456" cy="96011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71928" y="3496055"/>
              <a:ext cx="1031875" cy="360045"/>
            </a:xfrm>
            <a:custGeom>
              <a:avLst/>
              <a:gdLst/>
              <a:ahLst/>
              <a:cxnLst/>
              <a:rect l="l" t="t" r="r" b="b"/>
              <a:pathLst>
                <a:path w="1031875" h="360045">
                  <a:moveTo>
                    <a:pt x="1031748" y="0"/>
                  </a:moveTo>
                  <a:lnTo>
                    <a:pt x="0" y="0"/>
                  </a:lnTo>
                  <a:lnTo>
                    <a:pt x="0" y="359664"/>
                  </a:lnTo>
                  <a:lnTo>
                    <a:pt x="1031748" y="359664"/>
                  </a:lnTo>
                  <a:lnTo>
                    <a:pt x="1031748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71928" y="3496055"/>
              <a:ext cx="1031875" cy="360045"/>
            </a:xfrm>
            <a:custGeom>
              <a:avLst/>
              <a:gdLst/>
              <a:ahLst/>
              <a:cxnLst/>
              <a:rect l="l" t="t" r="r" b="b"/>
              <a:pathLst>
                <a:path w="1031875" h="360045">
                  <a:moveTo>
                    <a:pt x="0" y="359664"/>
                  </a:moveTo>
                  <a:lnTo>
                    <a:pt x="1031748" y="359664"/>
                  </a:lnTo>
                  <a:lnTo>
                    <a:pt x="1031748" y="0"/>
                  </a:lnTo>
                  <a:lnTo>
                    <a:pt x="0" y="0"/>
                  </a:lnTo>
                  <a:lnTo>
                    <a:pt x="0" y="35966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409950" y="234442"/>
            <a:ext cx="51301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CPU</a:t>
            </a:r>
            <a:r>
              <a:rPr sz="2800" spc="-30" dirty="0"/>
              <a:t> </a:t>
            </a:r>
            <a:r>
              <a:rPr sz="2800" spc="-5" dirty="0"/>
              <a:t>Berbasis</a:t>
            </a:r>
            <a:r>
              <a:rPr sz="2800" spc="15" dirty="0"/>
              <a:t> </a:t>
            </a:r>
            <a:r>
              <a:rPr sz="2800" spc="-5" dirty="0"/>
              <a:t>Akumulator</a:t>
            </a:r>
            <a:endParaRPr sz="2800"/>
          </a:p>
        </p:txBody>
      </p:sp>
      <p:sp>
        <p:nvSpPr>
          <p:cNvPr id="9" name="object 9"/>
          <p:cNvSpPr txBox="1"/>
          <p:nvPr/>
        </p:nvSpPr>
        <p:spPr>
          <a:xfrm>
            <a:off x="1241552" y="935863"/>
            <a:ext cx="744093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Pada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mulanya</a:t>
            </a:r>
            <a:r>
              <a:rPr sz="1800" b="1" spc="1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komputer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adalah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berbasis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akumulator.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181866"/>
                </a:solidFill>
                <a:latin typeface="Arial"/>
                <a:cs typeface="Arial"/>
              </a:rPr>
              <a:t>Akumulator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 berisi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satu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operand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pada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instruksi,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demikian</a:t>
            </a:r>
            <a:r>
              <a:rPr sz="1800" b="1" spc="1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juga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 hasilnya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disimpan </a:t>
            </a:r>
            <a:r>
              <a:rPr sz="1800" b="1" spc="-484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pada akumulator.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71927" y="3496055"/>
            <a:ext cx="1031875" cy="36004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250190">
              <a:lnSpc>
                <a:spcPct val="100000"/>
              </a:lnSpc>
              <a:spcBef>
                <a:spcPts val="345"/>
              </a:spcBef>
            </a:pPr>
            <a:r>
              <a:rPr sz="2000" dirty="0">
                <a:latin typeface="Verdana"/>
                <a:cs typeface="Verdana"/>
              </a:rPr>
              <a:t>ACC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46020" y="4678679"/>
            <a:ext cx="1031875" cy="360045"/>
          </a:xfrm>
          <a:prstGeom prst="rect">
            <a:avLst/>
          </a:prstGeom>
          <a:solidFill>
            <a:srgbClr val="00CC99"/>
          </a:solidFill>
          <a:ln w="9144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2000" spc="-5" dirty="0">
                <a:latin typeface="Verdana"/>
                <a:cs typeface="Verdana"/>
              </a:rPr>
              <a:t>IR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46020" y="5273040"/>
            <a:ext cx="1031875" cy="360045"/>
          </a:xfrm>
          <a:prstGeom prst="rect">
            <a:avLst/>
          </a:prstGeom>
          <a:solidFill>
            <a:srgbClr val="00CC99"/>
          </a:solidFill>
          <a:ln w="9144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2000" dirty="0">
                <a:latin typeface="Verdana"/>
                <a:cs typeface="Verdana"/>
              </a:rPr>
              <a:t>PC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40552" y="2078735"/>
            <a:ext cx="1440180" cy="20701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342265">
              <a:lnSpc>
                <a:spcPct val="100000"/>
              </a:lnSpc>
              <a:spcBef>
                <a:spcPts val="1739"/>
              </a:spcBef>
            </a:pPr>
            <a:r>
              <a:rPr sz="2000" b="1" dirty="0">
                <a:solidFill>
                  <a:srgbClr val="181866"/>
                </a:solidFill>
                <a:latin typeface="Verdana"/>
                <a:cs typeface="Verdana"/>
              </a:rPr>
              <a:t>Data</a:t>
            </a:r>
            <a:endParaRPr sz="2000">
              <a:latin typeface="Verdana"/>
              <a:cs typeface="Verdana"/>
            </a:endParaRPr>
          </a:p>
          <a:p>
            <a:pPr marL="3302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solidFill>
                  <a:srgbClr val="181866"/>
                </a:solidFill>
                <a:latin typeface="Verdana"/>
                <a:cs typeface="Verdana"/>
              </a:rPr>
              <a:t>(memori)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40552" y="4456176"/>
            <a:ext cx="1412875" cy="6845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55575" rIns="0" bIns="0" rtlCol="0">
            <a:spAutoFit/>
          </a:bodyPr>
          <a:lstStyle/>
          <a:p>
            <a:pPr marL="94615">
              <a:lnSpc>
                <a:spcPct val="100000"/>
              </a:lnSpc>
              <a:spcBef>
                <a:spcPts val="1225"/>
              </a:spcBef>
            </a:pPr>
            <a:r>
              <a:rPr sz="2000" b="1" dirty="0">
                <a:solidFill>
                  <a:srgbClr val="181866"/>
                </a:solidFill>
                <a:latin typeface="Verdana"/>
                <a:cs typeface="Verdana"/>
              </a:rPr>
              <a:t>instruksi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634740" y="4753355"/>
            <a:ext cx="3012440" cy="728980"/>
            <a:chOff x="3634740" y="4753355"/>
            <a:chExt cx="3012440" cy="728980"/>
          </a:xfrm>
        </p:grpSpPr>
        <p:sp>
          <p:nvSpPr>
            <p:cNvPr id="16" name="object 16"/>
            <p:cNvSpPr/>
            <p:nvPr/>
          </p:nvSpPr>
          <p:spPr>
            <a:xfrm>
              <a:off x="3639312" y="4757927"/>
              <a:ext cx="2087880" cy="169545"/>
            </a:xfrm>
            <a:custGeom>
              <a:avLst/>
              <a:gdLst/>
              <a:ahLst/>
              <a:cxnLst/>
              <a:rect l="l" t="t" r="r" b="b"/>
              <a:pathLst>
                <a:path w="2087879" h="169545">
                  <a:moveTo>
                    <a:pt x="84582" y="0"/>
                  </a:moveTo>
                  <a:lnTo>
                    <a:pt x="0" y="84582"/>
                  </a:lnTo>
                  <a:lnTo>
                    <a:pt x="84582" y="169164"/>
                  </a:lnTo>
                  <a:lnTo>
                    <a:pt x="84582" y="126873"/>
                  </a:lnTo>
                  <a:lnTo>
                    <a:pt x="2087879" y="126873"/>
                  </a:lnTo>
                  <a:lnTo>
                    <a:pt x="2087879" y="42291"/>
                  </a:lnTo>
                  <a:lnTo>
                    <a:pt x="84582" y="42291"/>
                  </a:lnTo>
                  <a:lnTo>
                    <a:pt x="8458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639312" y="4757927"/>
              <a:ext cx="2087880" cy="169545"/>
            </a:xfrm>
            <a:custGeom>
              <a:avLst/>
              <a:gdLst/>
              <a:ahLst/>
              <a:cxnLst/>
              <a:rect l="l" t="t" r="r" b="b"/>
              <a:pathLst>
                <a:path w="2087879" h="169545">
                  <a:moveTo>
                    <a:pt x="0" y="84582"/>
                  </a:moveTo>
                  <a:lnTo>
                    <a:pt x="84582" y="0"/>
                  </a:lnTo>
                  <a:lnTo>
                    <a:pt x="84582" y="42291"/>
                  </a:lnTo>
                  <a:lnTo>
                    <a:pt x="2087879" y="42291"/>
                  </a:lnTo>
                  <a:lnTo>
                    <a:pt x="2087879" y="126873"/>
                  </a:lnTo>
                  <a:lnTo>
                    <a:pt x="84582" y="126873"/>
                  </a:lnTo>
                  <a:lnTo>
                    <a:pt x="84582" y="169164"/>
                  </a:lnTo>
                  <a:lnTo>
                    <a:pt x="0" y="8458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39185" y="5140451"/>
              <a:ext cx="3007995" cy="341630"/>
            </a:xfrm>
            <a:custGeom>
              <a:avLst/>
              <a:gdLst/>
              <a:ahLst/>
              <a:cxnLst/>
              <a:rect l="l" t="t" r="r" b="b"/>
              <a:pathLst>
                <a:path w="3007995" h="341629">
                  <a:moveTo>
                    <a:pt x="2824356" y="66771"/>
                  </a:moveTo>
                  <a:lnTo>
                    <a:pt x="2773044" y="79756"/>
                  </a:lnTo>
                  <a:lnTo>
                    <a:pt x="2712085" y="93345"/>
                  </a:lnTo>
                  <a:lnTo>
                    <a:pt x="2608453" y="113284"/>
                  </a:lnTo>
                  <a:lnTo>
                    <a:pt x="2531617" y="126238"/>
                  </a:lnTo>
                  <a:lnTo>
                    <a:pt x="2448814" y="138938"/>
                  </a:lnTo>
                  <a:lnTo>
                    <a:pt x="2360549" y="151384"/>
                  </a:lnTo>
                  <a:lnTo>
                    <a:pt x="2168398" y="175006"/>
                  </a:lnTo>
                  <a:lnTo>
                    <a:pt x="1957577" y="196850"/>
                  </a:lnTo>
                  <a:lnTo>
                    <a:pt x="1729993" y="216916"/>
                  </a:lnTo>
                  <a:lnTo>
                    <a:pt x="1488186" y="234696"/>
                  </a:lnTo>
                  <a:lnTo>
                    <a:pt x="1103376" y="256921"/>
                  </a:lnTo>
                  <a:lnTo>
                    <a:pt x="698500" y="272923"/>
                  </a:lnTo>
                  <a:lnTo>
                    <a:pt x="281559" y="281940"/>
                  </a:lnTo>
                  <a:lnTo>
                    <a:pt x="0" y="283718"/>
                  </a:lnTo>
                  <a:lnTo>
                    <a:pt x="253" y="341630"/>
                  </a:lnTo>
                  <a:lnTo>
                    <a:pt x="281939" y="339852"/>
                  </a:lnTo>
                  <a:lnTo>
                    <a:pt x="700151" y="330835"/>
                  </a:lnTo>
                  <a:lnTo>
                    <a:pt x="1105915" y="314833"/>
                  </a:lnTo>
                  <a:lnTo>
                    <a:pt x="1491868" y="292608"/>
                  </a:lnTo>
                  <a:lnTo>
                    <a:pt x="1850643" y="264922"/>
                  </a:lnTo>
                  <a:lnTo>
                    <a:pt x="2070989" y="243840"/>
                  </a:lnTo>
                  <a:lnTo>
                    <a:pt x="2273807" y="220853"/>
                  </a:lnTo>
                  <a:lnTo>
                    <a:pt x="2367915" y="208788"/>
                  </a:lnTo>
                  <a:lnTo>
                    <a:pt x="2456941" y="196342"/>
                  </a:lnTo>
                  <a:lnTo>
                    <a:pt x="2540380" y="183515"/>
                  </a:lnTo>
                  <a:lnTo>
                    <a:pt x="2618104" y="170434"/>
                  </a:lnTo>
                  <a:lnTo>
                    <a:pt x="2689987" y="156972"/>
                  </a:lnTo>
                  <a:lnTo>
                    <a:pt x="2755645" y="143129"/>
                  </a:lnTo>
                  <a:lnTo>
                    <a:pt x="2814828" y="129032"/>
                  </a:lnTo>
                  <a:lnTo>
                    <a:pt x="2846069" y="120523"/>
                  </a:lnTo>
                  <a:lnTo>
                    <a:pt x="2870852" y="109660"/>
                  </a:lnTo>
                  <a:lnTo>
                    <a:pt x="2846275" y="67437"/>
                  </a:lnTo>
                  <a:lnTo>
                    <a:pt x="2822829" y="67437"/>
                  </a:lnTo>
                  <a:lnTo>
                    <a:pt x="2824356" y="66771"/>
                  </a:lnTo>
                  <a:close/>
                </a:path>
                <a:path w="3007995" h="341629">
                  <a:moveTo>
                    <a:pt x="2977623" y="46355"/>
                  </a:moveTo>
                  <a:lnTo>
                    <a:pt x="2871216" y="46355"/>
                  </a:lnTo>
                  <a:lnTo>
                    <a:pt x="2894457" y="99314"/>
                  </a:lnTo>
                  <a:lnTo>
                    <a:pt x="2870852" y="109660"/>
                  </a:lnTo>
                  <a:lnTo>
                    <a:pt x="2901568" y="162433"/>
                  </a:lnTo>
                  <a:lnTo>
                    <a:pt x="2977623" y="46355"/>
                  </a:lnTo>
                  <a:close/>
                </a:path>
                <a:path w="3007995" h="341629">
                  <a:moveTo>
                    <a:pt x="2871216" y="46355"/>
                  </a:moveTo>
                  <a:lnTo>
                    <a:pt x="2841532" y="59288"/>
                  </a:lnTo>
                  <a:lnTo>
                    <a:pt x="2870852" y="109660"/>
                  </a:lnTo>
                  <a:lnTo>
                    <a:pt x="2894457" y="99314"/>
                  </a:lnTo>
                  <a:lnTo>
                    <a:pt x="2871216" y="46355"/>
                  </a:lnTo>
                  <a:close/>
                </a:path>
                <a:path w="3007995" h="341629">
                  <a:moveTo>
                    <a:pt x="2827147" y="66040"/>
                  </a:moveTo>
                  <a:lnTo>
                    <a:pt x="2824356" y="66771"/>
                  </a:lnTo>
                  <a:lnTo>
                    <a:pt x="2822829" y="67437"/>
                  </a:lnTo>
                  <a:lnTo>
                    <a:pt x="2827147" y="66040"/>
                  </a:lnTo>
                  <a:close/>
                </a:path>
                <a:path w="3007995" h="341629">
                  <a:moveTo>
                    <a:pt x="2845462" y="66040"/>
                  </a:moveTo>
                  <a:lnTo>
                    <a:pt x="2827147" y="66040"/>
                  </a:lnTo>
                  <a:lnTo>
                    <a:pt x="2822829" y="67437"/>
                  </a:lnTo>
                  <a:lnTo>
                    <a:pt x="2846275" y="67437"/>
                  </a:lnTo>
                  <a:lnTo>
                    <a:pt x="2845462" y="66040"/>
                  </a:lnTo>
                  <a:close/>
                </a:path>
                <a:path w="3007995" h="341629">
                  <a:moveTo>
                    <a:pt x="2841532" y="59288"/>
                  </a:moveTo>
                  <a:lnTo>
                    <a:pt x="2824356" y="66771"/>
                  </a:lnTo>
                  <a:lnTo>
                    <a:pt x="2827147" y="66040"/>
                  </a:lnTo>
                  <a:lnTo>
                    <a:pt x="2845462" y="66040"/>
                  </a:lnTo>
                  <a:lnTo>
                    <a:pt x="2841532" y="59288"/>
                  </a:lnTo>
                  <a:close/>
                </a:path>
                <a:path w="3007995" h="341629">
                  <a:moveTo>
                    <a:pt x="3007994" y="0"/>
                  </a:moveTo>
                  <a:lnTo>
                    <a:pt x="2814192" y="12318"/>
                  </a:lnTo>
                  <a:lnTo>
                    <a:pt x="2841532" y="59288"/>
                  </a:lnTo>
                  <a:lnTo>
                    <a:pt x="2871216" y="46355"/>
                  </a:lnTo>
                  <a:lnTo>
                    <a:pt x="2977623" y="46355"/>
                  </a:lnTo>
                  <a:lnTo>
                    <a:pt x="3007994" y="0"/>
                  </a:lnTo>
                  <a:close/>
                </a:path>
              </a:pathLst>
            </a:custGeom>
            <a:solidFill>
              <a:srgbClr val="2D2D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2039620" y="2418588"/>
            <a:ext cx="3897629" cy="1611630"/>
            <a:chOff x="2039620" y="2418588"/>
            <a:chExt cx="3897629" cy="1611630"/>
          </a:xfrm>
        </p:grpSpPr>
        <p:sp>
          <p:nvSpPr>
            <p:cNvPr id="20" name="object 20"/>
            <p:cNvSpPr/>
            <p:nvPr/>
          </p:nvSpPr>
          <p:spPr>
            <a:xfrm>
              <a:off x="4145280" y="2961132"/>
              <a:ext cx="1769745" cy="152400"/>
            </a:xfrm>
            <a:custGeom>
              <a:avLst/>
              <a:gdLst/>
              <a:ahLst/>
              <a:cxnLst/>
              <a:rect l="l" t="t" r="r" b="b"/>
              <a:pathLst>
                <a:path w="1769745" h="152400">
                  <a:moveTo>
                    <a:pt x="1693164" y="0"/>
                  </a:moveTo>
                  <a:lnTo>
                    <a:pt x="1693164" y="38100"/>
                  </a:lnTo>
                  <a:lnTo>
                    <a:pt x="76200" y="38100"/>
                  </a:lnTo>
                  <a:lnTo>
                    <a:pt x="76200" y="0"/>
                  </a:lnTo>
                  <a:lnTo>
                    <a:pt x="0" y="76200"/>
                  </a:lnTo>
                  <a:lnTo>
                    <a:pt x="76200" y="152400"/>
                  </a:lnTo>
                  <a:lnTo>
                    <a:pt x="76200" y="114300"/>
                  </a:lnTo>
                  <a:lnTo>
                    <a:pt x="1693164" y="114300"/>
                  </a:lnTo>
                  <a:lnTo>
                    <a:pt x="1693164" y="152400"/>
                  </a:lnTo>
                  <a:lnTo>
                    <a:pt x="1769364" y="76200"/>
                  </a:lnTo>
                  <a:lnTo>
                    <a:pt x="1693164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145280" y="2961132"/>
              <a:ext cx="1769745" cy="152400"/>
            </a:xfrm>
            <a:custGeom>
              <a:avLst/>
              <a:gdLst/>
              <a:ahLst/>
              <a:cxnLst/>
              <a:rect l="l" t="t" r="r" b="b"/>
              <a:pathLst>
                <a:path w="1769745" h="152400">
                  <a:moveTo>
                    <a:pt x="0" y="76200"/>
                  </a:moveTo>
                  <a:lnTo>
                    <a:pt x="76200" y="0"/>
                  </a:lnTo>
                  <a:lnTo>
                    <a:pt x="76200" y="38100"/>
                  </a:lnTo>
                  <a:lnTo>
                    <a:pt x="1693164" y="38100"/>
                  </a:lnTo>
                  <a:lnTo>
                    <a:pt x="1693164" y="0"/>
                  </a:lnTo>
                  <a:lnTo>
                    <a:pt x="1769364" y="76200"/>
                  </a:lnTo>
                  <a:lnTo>
                    <a:pt x="1693164" y="152400"/>
                  </a:lnTo>
                  <a:lnTo>
                    <a:pt x="1693164" y="114300"/>
                  </a:lnTo>
                  <a:lnTo>
                    <a:pt x="76200" y="114300"/>
                  </a:lnTo>
                  <a:lnTo>
                    <a:pt x="76200" y="152400"/>
                  </a:lnTo>
                  <a:lnTo>
                    <a:pt x="0" y="762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039620" y="2418587"/>
              <a:ext cx="3897629" cy="1611630"/>
            </a:xfrm>
            <a:custGeom>
              <a:avLst/>
              <a:gdLst/>
              <a:ahLst/>
              <a:cxnLst/>
              <a:rect l="l" t="t" r="r" b="b"/>
              <a:pathLst>
                <a:path w="3897629" h="1611629">
                  <a:moveTo>
                    <a:pt x="447421" y="543306"/>
                  </a:moveTo>
                  <a:lnTo>
                    <a:pt x="410273" y="525145"/>
                  </a:lnTo>
                  <a:lnTo>
                    <a:pt x="332613" y="487172"/>
                  </a:lnTo>
                  <a:lnTo>
                    <a:pt x="332943" y="525170"/>
                  </a:lnTo>
                  <a:lnTo>
                    <a:pt x="204470" y="525272"/>
                  </a:lnTo>
                  <a:lnTo>
                    <a:pt x="185420" y="544322"/>
                  </a:lnTo>
                  <a:lnTo>
                    <a:pt x="185420" y="1258697"/>
                  </a:lnTo>
                  <a:lnTo>
                    <a:pt x="186905" y="1266126"/>
                  </a:lnTo>
                  <a:lnTo>
                    <a:pt x="190982" y="1272184"/>
                  </a:lnTo>
                  <a:lnTo>
                    <a:pt x="197040" y="1276261"/>
                  </a:lnTo>
                  <a:lnTo>
                    <a:pt x="204470" y="1277747"/>
                  </a:lnTo>
                  <a:lnTo>
                    <a:pt x="433070" y="1277747"/>
                  </a:lnTo>
                  <a:lnTo>
                    <a:pt x="433070" y="1258697"/>
                  </a:lnTo>
                  <a:lnTo>
                    <a:pt x="433070" y="1239647"/>
                  </a:lnTo>
                  <a:lnTo>
                    <a:pt x="223520" y="1239647"/>
                  </a:lnTo>
                  <a:lnTo>
                    <a:pt x="223520" y="563372"/>
                  </a:lnTo>
                  <a:lnTo>
                    <a:pt x="333286" y="563270"/>
                  </a:lnTo>
                  <a:lnTo>
                    <a:pt x="333629" y="601472"/>
                  </a:lnTo>
                  <a:lnTo>
                    <a:pt x="447421" y="543306"/>
                  </a:lnTo>
                  <a:close/>
                </a:path>
                <a:path w="3897629" h="1611629">
                  <a:moveTo>
                    <a:pt x="1712722" y="276606"/>
                  </a:moveTo>
                  <a:lnTo>
                    <a:pt x="1711223" y="269189"/>
                  </a:lnTo>
                  <a:lnTo>
                    <a:pt x="1707146" y="263131"/>
                  </a:lnTo>
                  <a:lnTo>
                    <a:pt x="1701088" y="259054"/>
                  </a:lnTo>
                  <a:lnTo>
                    <a:pt x="1693672" y="257556"/>
                  </a:lnTo>
                  <a:lnTo>
                    <a:pt x="1047242" y="257556"/>
                  </a:lnTo>
                  <a:lnTo>
                    <a:pt x="1047242" y="295656"/>
                  </a:lnTo>
                  <a:lnTo>
                    <a:pt x="1674622" y="295656"/>
                  </a:lnTo>
                  <a:lnTo>
                    <a:pt x="1674622" y="1239901"/>
                  </a:lnTo>
                  <a:lnTo>
                    <a:pt x="1579372" y="1239901"/>
                  </a:lnTo>
                  <a:lnTo>
                    <a:pt x="1579372" y="1201801"/>
                  </a:lnTo>
                  <a:lnTo>
                    <a:pt x="1465072" y="1258951"/>
                  </a:lnTo>
                  <a:lnTo>
                    <a:pt x="1579372" y="1316101"/>
                  </a:lnTo>
                  <a:lnTo>
                    <a:pt x="1579372" y="1278001"/>
                  </a:lnTo>
                  <a:lnTo>
                    <a:pt x="1693672" y="1278001"/>
                  </a:lnTo>
                  <a:lnTo>
                    <a:pt x="1701088" y="1276515"/>
                  </a:lnTo>
                  <a:lnTo>
                    <a:pt x="1707146" y="1272438"/>
                  </a:lnTo>
                  <a:lnTo>
                    <a:pt x="1711223" y="1266380"/>
                  </a:lnTo>
                  <a:lnTo>
                    <a:pt x="1712722" y="1258951"/>
                  </a:lnTo>
                  <a:lnTo>
                    <a:pt x="1712722" y="1239901"/>
                  </a:lnTo>
                  <a:lnTo>
                    <a:pt x="1712722" y="295656"/>
                  </a:lnTo>
                  <a:lnTo>
                    <a:pt x="1712722" y="276606"/>
                  </a:lnTo>
                  <a:close/>
                </a:path>
                <a:path w="3897629" h="1611629">
                  <a:moveTo>
                    <a:pt x="3897630" y="1573276"/>
                  </a:moveTo>
                  <a:lnTo>
                    <a:pt x="38100" y="1573276"/>
                  </a:lnTo>
                  <a:lnTo>
                    <a:pt x="38100" y="76200"/>
                  </a:lnTo>
                  <a:lnTo>
                    <a:pt x="318770" y="76200"/>
                  </a:lnTo>
                  <a:lnTo>
                    <a:pt x="318770" y="114300"/>
                  </a:lnTo>
                  <a:lnTo>
                    <a:pt x="394970" y="76200"/>
                  </a:lnTo>
                  <a:lnTo>
                    <a:pt x="433070" y="57150"/>
                  </a:lnTo>
                  <a:lnTo>
                    <a:pt x="394970" y="38100"/>
                  </a:lnTo>
                  <a:lnTo>
                    <a:pt x="318770" y="0"/>
                  </a:lnTo>
                  <a:lnTo>
                    <a:pt x="318770" y="38100"/>
                  </a:lnTo>
                  <a:lnTo>
                    <a:pt x="19050" y="38100"/>
                  </a:lnTo>
                  <a:lnTo>
                    <a:pt x="11620" y="39598"/>
                  </a:lnTo>
                  <a:lnTo>
                    <a:pt x="5562" y="43675"/>
                  </a:lnTo>
                  <a:lnTo>
                    <a:pt x="1485" y="49733"/>
                  </a:lnTo>
                  <a:lnTo>
                    <a:pt x="0" y="57150"/>
                  </a:lnTo>
                  <a:lnTo>
                    <a:pt x="0" y="1592326"/>
                  </a:lnTo>
                  <a:lnTo>
                    <a:pt x="1485" y="1599755"/>
                  </a:lnTo>
                  <a:lnTo>
                    <a:pt x="5562" y="1605813"/>
                  </a:lnTo>
                  <a:lnTo>
                    <a:pt x="11620" y="1609890"/>
                  </a:lnTo>
                  <a:lnTo>
                    <a:pt x="19050" y="1611376"/>
                  </a:lnTo>
                  <a:lnTo>
                    <a:pt x="3897630" y="1611376"/>
                  </a:lnTo>
                  <a:lnTo>
                    <a:pt x="3897630" y="1592326"/>
                  </a:lnTo>
                  <a:lnTo>
                    <a:pt x="3897630" y="1573276"/>
                  </a:lnTo>
                  <a:close/>
                </a:path>
              </a:pathLst>
            </a:custGeom>
            <a:solidFill>
              <a:srgbClr val="2D2D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5340096"/>
            <a:ext cx="9144000" cy="1516380"/>
            <a:chOff x="761" y="5340096"/>
            <a:chExt cx="9144000" cy="15163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74380" y="5340096"/>
              <a:ext cx="577596" cy="7635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57159" y="5564124"/>
              <a:ext cx="541020" cy="7086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14032" y="5838444"/>
              <a:ext cx="566927" cy="7101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68095">
              <a:lnSpc>
                <a:spcPct val="100000"/>
              </a:lnSpc>
              <a:spcBef>
                <a:spcPts val="95"/>
              </a:spcBef>
            </a:pPr>
            <a:r>
              <a:rPr sz="2200" spc="-10" dirty="0"/>
              <a:t>Contoh</a:t>
            </a:r>
            <a:r>
              <a:rPr sz="2200" spc="15" dirty="0"/>
              <a:t> </a:t>
            </a:r>
            <a:r>
              <a:rPr sz="2200" spc="-5" dirty="0"/>
              <a:t>Program</a:t>
            </a:r>
            <a:r>
              <a:rPr sz="2200" spc="5" dirty="0"/>
              <a:t> </a:t>
            </a:r>
            <a:r>
              <a:rPr sz="2200" spc="-10" dirty="0"/>
              <a:t>CPU</a:t>
            </a:r>
            <a:r>
              <a:rPr sz="2200" spc="5" dirty="0"/>
              <a:t> </a:t>
            </a:r>
            <a:r>
              <a:rPr sz="2200" spc="-5" dirty="0"/>
              <a:t>Berbasis </a:t>
            </a:r>
            <a:r>
              <a:rPr sz="2200" spc="-10" dirty="0"/>
              <a:t>Akumulator</a:t>
            </a:r>
            <a:endParaRPr sz="2200"/>
          </a:p>
        </p:txBody>
      </p:sp>
      <p:sp>
        <p:nvSpPr>
          <p:cNvPr id="8" name="object 8"/>
          <p:cNvSpPr txBox="1"/>
          <p:nvPr/>
        </p:nvSpPr>
        <p:spPr>
          <a:xfrm>
            <a:off x="907186" y="1453134"/>
            <a:ext cx="7487284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Tuliskan sebuah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program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bahasa rakitan dalam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arsitektur </a:t>
            </a:r>
            <a:r>
              <a:rPr sz="1800" b="1" spc="-60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 akumulator</a:t>
            </a:r>
            <a:r>
              <a:rPr sz="1800" b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800" b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menyelesaikan statemen</a:t>
            </a:r>
            <a:endParaRPr sz="1800">
              <a:latin typeface="Verdana"/>
              <a:cs typeface="Verdana"/>
            </a:endParaRPr>
          </a:p>
          <a:p>
            <a:pPr marL="1270" algn="ctr">
              <a:lnSpc>
                <a:spcPct val="100000"/>
              </a:lnSpc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(A+B)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–</a:t>
            </a:r>
            <a:r>
              <a:rPr sz="1800" b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(C+D)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2406" y="4227322"/>
            <a:ext cx="7156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SUB</a:t>
            </a:r>
            <a:r>
              <a:rPr sz="1600" b="1" i="1" spc="-5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2406" y="2519629"/>
            <a:ext cx="7701280" cy="2464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27100" algn="l"/>
              </a:tabLst>
            </a:pPr>
            <a:r>
              <a:rPr sz="1600" b="1" i="1" spc="-5" dirty="0">
                <a:solidFill>
                  <a:srgbClr val="FF0000"/>
                </a:solidFill>
                <a:latin typeface="Verdana"/>
                <a:cs typeface="Verdana"/>
              </a:rPr>
              <a:t>LD</a:t>
            </a:r>
            <a:r>
              <a:rPr sz="1600" b="1" i="1" spc="2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C	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Salin C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 akumulator</a:t>
            </a:r>
            <a:endParaRPr sz="1600">
              <a:latin typeface="Verdana"/>
              <a:cs typeface="Verdana"/>
            </a:endParaRPr>
          </a:p>
          <a:p>
            <a:pPr marL="927100" marR="323850" indent="-915035">
              <a:lnSpc>
                <a:spcPct val="100000"/>
              </a:lnSpc>
              <a:spcBef>
                <a:spcPts val="5"/>
              </a:spcBef>
              <a:tabLst>
                <a:tab pos="927100" algn="l"/>
              </a:tabLst>
            </a:pP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ADD</a:t>
            </a:r>
            <a:r>
              <a:rPr sz="1600" b="1" i="1" spc="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D	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: Jumlahkan</a:t>
            </a:r>
            <a:r>
              <a:rPr sz="16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isi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akumulator</a:t>
            </a:r>
            <a:r>
              <a:rPr sz="1600" i="1" spc="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hasilnya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disimpan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di </a:t>
            </a:r>
            <a:r>
              <a:rPr sz="1600" i="1" spc="-5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akumulator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(akumulator</a:t>
            </a:r>
            <a:r>
              <a:rPr sz="1600" i="1" spc="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berisi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C+D)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927100" algn="l"/>
              </a:tabLst>
            </a:pP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ST</a:t>
            </a:r>
            <a:r>
              <a:rPr sz="1600" b="1" i="1" spc="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X	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Simpan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hasil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C+D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 dalam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lokasi X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927100" algn="l"/>
              </a:tabLst>
            </a:pPr>
            <a:r>
              <a:rPr sz="1600" b="1" i="1" spc="-5" dirty="0">
                <a:solidFill>
                  <a:srgbClr val="FF0000"/>
                </a:solidFill>
                <a:latin typeface="Verdana"/>
                <a:cs typeface="Verdana"/>
              </a:rPr>
              <a:t>LD</a:t>
            </a:r>
            <a:r>
              <a:rPr sz="1600" b="1" i="1" spc="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A	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Salin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 akumulator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927100" algn="l"/>
              </a:tabLst>
            </a:pP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ADD</a:t>
            </a:r>
            <a:r>
              <a:rPr sz="1600" b="1" i="1" spc="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B	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: Jumlahkan</a:t>
            </a:r>
            <a:r>
              <a:rPr sz="16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B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akumulator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simpan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hasilnya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didalam</a:t>
            </a:r>
            <a:endParaRPr sz="1600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akumulator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(akumulator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berisi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A+B)</a:t>
            </a:r>
            <a:endParaRPr sz="1600">
              <a:latin typeface="Verdana"/>
              <a:cs typeface="Verdana"/>
            </a:endParaRPr>
          </a:p>
          <a:p>
            <a:pPr marL="1070610" marR="461009" indent="-143510">
              <a:lnSpc>
                <a:spcPct val="100000"/>
              </a:lnSpc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: Perkurangkan</a:t>
            </a:r>
            <a:r>
              <a:rPr sz="16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isi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akumulator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 simpan</a:t>
            </a:r>
            <a:r>
              <a:rPr sz="16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hasilnya </a:t>
            </a:r>
            <a:r>
              <a:rPr sz="1600" i="1" spc="-55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akumulator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927100" algn="l"/>
              </a:tabLst>
            </a:pP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ST</a:t>
            </a:r>
            <a:r>
              <a:rPr sz="1600" b="1" i="1" spc="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X	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: Simpan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isi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akumulator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lokasi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sz="1600" i="1" spc="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320034" y="2368295"/>
            <a:ext cx="2747010" cy="78105"/>
          </a:xfrm>
          <a:custGeom>
            <a:avLst/>
            <a:gdLst/>
            <a:ahLst/>
            <a:cxnLst/>
            <a:rect l="l" t="t" r="r" b="b"/>
            <a:pathLst>
              <a:path w="2747010" h="78105">
                <a:moveTo>
                  <a:pt x="25907" y="22859"/>
                </a:moveTo>
                <a:lnTo>
                  <a:pt x="0" y="22859"/>
                </a:lnTo>
                <a:lnTo>
                  <a:pt x="0" y="48767"/>
                </a:lnTo>
                <a:lnTo>
                  <a:pt x="25907" y="48767"/>
                </a:lnTo>
                <a:lnTo>
                  <a:pt x="25907" y="22859"/>
                </a:lnTo>
                <a:close/>
              </a:path>
              <a:path w="2747010" h="78105">
                <a:moveTo>
                  <a:pt x="51815" y="22859"/>
                </a:moveTo>
                <a:lnTo>
                  <a:pt x="51815" y="48767"/>
                </a:lnTo>
                <a:lnTo>
                  <a:pt x="77724" y="48894"/>
                </a:lnTo>
                <a:lnTo>
                  <a:pt x="77724" y="22987"/>
                </a:lnTo>
                <a:lnTo>
                  <a:pt x="51815" y="22859"/>
                </a:lnTo>
                <a:close/>
              </a:path>
              <a:path w="2747010" h="78105">
                <a:moveTo>
                  <a:pt x="129539" y="22987"/>
                </a:moveTo>
                <a:lnTo>
                  <a:pt x="103631" y="22987"/>
                </a:lnTo>
                <a:lnTo>
                  <a:pt x="103631" y="48894"/>
                </a:lnTo>
                <a:lnTo>
                  <a:pt x="129539" y="48894"/>
                </a:lnTo>
                <a:lnTo>
                  <a:pt x="129539" y="22987"/>
                </a:lnTo>
                <a:close/>
              </a:path>
              <a:path w="2747010" h="78105">
                <a:moveTo>
                  <a:pt x="155448" y="22987"/>
                </a:moveTo>
                <a:lnTo>
                  <a:pt x="155448" y="48894"/>
                </a:lnTo>
                <a:lnTo>
                  <a:pt x="181355" y="49021"/>
                </a:lnTo>
                <a:lnTo>
                  <a:pt x="181355" y="23113"/>
                </a:lnTo>
                <a:lnTo>
                  <a:pt x="155448" y="22987"/>
                </a:lnTo>
                <a:close/>
              </a:path>
              <a:path w="2747010" h="78105">
                <a:moveTo>
                  <a:pt x="233171" y="23113"/>
                </a:moveTo>
                <a:lnTo>
                  <a:pt x="207263" y="23113"/>
                </a:lnTo>
                <a:lnTo>
                  <a:pt x="207263" y="49021"/>
                </a:lnTo>
                <a:lnTo>
                  <a:pt x="233171" y="49021"/>
                </a:lnTo>
                <a:lnTo>
                  <a:pt x="233171" y="23113"/>
                </a:lnTo>
                <a:close/>
              </a:path>
              <a:path w="2747010" h="78105">
                <a:moveTo>
                  <a:pt x="259079" y="23113"/>
                </a:moveTo>
                <a:lnTo>
                  <a:pt x="259079" y="49021"/>
                </a:lnTo>
                <a:lnTo>
                  <a:pt x="284988" y="49149"/>
                </a:lnTo>
                <a:lnTo>
                  <a:pt x="284988" y="23240"/>
                </a:lnTo>
                <a:lnTo>
                  <a:pt x="259079" y="23113"/>
                </a:lnTo>
                <a:close/>
              </a:path>
              <a:path w="2747010" h="78105">
                <a:moveTo>
                  <a:pt x="336803" y="23240"/>
                </a:moveTo>
                <a:lnTo>
                  <a:pt x="310895" y="23240"/>
                </a:lnTo>
                <a:lnTo>
                  <a:pt x="310895" y="49149"/>
                </a:lnTo>
                <a:lnTo>
                  <a:pt x="336803" y="49149"/>
                </a:lnTo>
                <a:lnTo>
                  <a:pt x="336803" y="23240"/>
                </a:lnTo>
                <a:close/>
              </a:path>
              <a:path w="2747010" h="78105">
                <a:moveTo>
                  <a:pt x="388619" y="23240"/>
                </a:moveTo>
                <a:lnTo>
                  <a:pt x="362712" y="23240"/>
                </a:lnTo>
                <a:lnTo>
                  <a:pt x="362712" y="49149"/>
                </a:lnTo>
                <a:lnTo>
                  <a:pt x="388619" y="49149"/>
                </a:lnTo>
                <a:lnTo>
                  <a:pt x="388619" y="23240"/>
                </a:lnTo>
                <a:close/>
              </a:path>
              <a:path w="2747010" h="78105">
                <a:moveTo>
                  <a:pt x="440436" y="23367"/>
                </a:moveTo>
                <a:lnTo>
                  <a:pt x="414527" y="23367"/>
                </a:lnTo>
                <a:lnTo>
                  <a:pt x="414527" y="49275"/>
                </a:lnTo>
                <a:lnTo>
                  <a:pt x="440436" y="49275"/>
                </a:lnTo>
                <a:lnTo>
                  <a:pt x="440436" y="23367"/>
                </a:lnTo>
                <a:close/>
              </a:path>
              <a:path w="2747010" h="78105">
                <a:moveTo>
                  <a:pt x="492251" y="23367"/>
                </a:moveTo>
                <a:lnTo>
                  <a:pt x="466343" y="23367"/>
                </a:lnTo>
                <a:lnTo>
                  <a:pt x="466343" y="49275"/>
                </a:lnTo>
                <a:lnTo>
                  <a:pt x="492251" y="49275"/>
                </a:lnTo>
                <a:lnTo>
                  <a:pt x="492251" y="23367"/>
                </a:lnTo>
                <a:close/>
              </a:path>
              <a:path w="2747010" h="78105">
                <a:moveTo>
                  <a:pt x="544067" y="23494"/>
                </a:moveTo>
                <a:lnTo>
                  <a:pt x="518160" y="23494"/>
                </a:lnTo>
                <a:lnTo>
                  <a:pt x="518160" y="49402"/>
                </a:lnTo>
                <a:lnTo>
                  <a:pt x="544067" y="49402"/>
                </a:lnTo>
                <a:lnTo>
                  <a:pt x="544067" y="23494"/>
                </a:lnTo>
                <a:close/>
              </a:path>
              <a:path w="2747010" h="78105">
                <a:moveTo>
                  <a:pt x="595883" y="23494"/>
                </a:moveTo>
                <a:lnTo>
                  <a:pt x="569976" y="23494"/>
                </a:lnTo>
                <a:lnTo>
                  <a:pt x="569976" y="49402"/>
                </a:lnTo>
                <a:lnTo>
                  <a:pt x="595883" y="49402"/>
                </a:lnTo>
                <a:lnTo>
                  <a:pt x="595883" y="23494"/>
                </a:lnTo>
                <a:close/>
              </a:path>
              <a:path w="2747010" h="78105">
                <a:moveTo>
                  <a:pt x="647700" y="23621"/>
                </a:moveTo>
                <a:lnTo>
                  <a:pt x="621791" y="23621"/>
                </a:lnTo>
                <a:lnTo>
                  <a:pt x="621791" y="49529"/>
                </a:lnTo>
                <a:lnTo>
                  <a:pt x="647700" y="49529"/>
                </a:lnTo>
                <a:lnTo>
                  <a:pt x="647700" y="23621"/>
                </a:lnTo>
                <a:close/>
              </a:path>
              <a:path w="2747010" h="78105">
                <a:moveTo>
                  <a:pt x="699515" y="23621"/>
                </a:moveTo>
                <a:lnTo>
                  <a:pt x="673607" y="23621"/>
                </a:lnTo>
                <a:lnTo>
                  <a:pt x="673607" y="49529"/>
                </a:lnTo>
                <a:lnTo>
                  <a:pt x="699515" y="49529"/>
                </a:lnTo>
                <a:lnTo>
                  <a:pt x="699515" y="23621"/>
                </a:lnTo>
                <a:close/>
              </a:path>
              <a:path w="2747010" h="78105">
                <a:moveTo>
                  <a:pt x="725424" y="23621"/>
                </a:moveTo>
                <a:lnTo>
                  <a:pt x="725424" y="49529"/>
                </a:lnTo>
                <a:lnTo>
                  <a:pt x="751331" y="49656"/>
                </a:lnTo>
                <a:lnTo>
                  <a:pt x="751331" y="23749"/>
                </a:lnTo>
                <a:lnTo>
                  <a:pt x="725424" y="23621"/>
                </a:lnTo>
                <a:close/>
              </a:path>
              <a:path w="2747010" h="78105">
                <a:moveTo>
                  <a:pt x="803148" y="23749"/>
                </a:moveTo>
                <a:lnTo>
                  <a:pt x="777239" y="23749"/>
                </a:lnTo>
                <a:lnTo>
                  <a:pt x="777239" y="49656"/>
                </a:lnTo>
                <a:lnTo>
                  <a:pt x="803148" y="49656"/>
                </a:lnTo>
                <a:lnTo>
                  <a:pt x="803148" y="23749"/>
                </a:lnTo>
                <a:close/>
              </a:path>
              <a:path w="2747010" h="78105">
                <a:moveTo>
                  <a:pt x="829055" y="23749"/>
                </a:moveTo>
                <a:lnTo>
                  <a:pt x="829055" y="49656"/>
                </a:lnTo>
                <a:lnTo>
                  <a:pt x="854963" y="49783"/>
                </a:lnTo>
                <a:lnTo>
                  <a:pt x="854963" y="23875"/>
                </a:lnTo>
                <a:lnTo>
                  <a:pt x="829055" y="23749"/>
                </a:lnTo>
                <a:close/>
              </a:path>
              <a:path w="2747010" h="78105">
                <a:moveTo>
                  <a:pt x="906779" y="23875"/>
                </a:moveTo>
                <a:lnTo>
                  <a:pt x="880871" y="23875"/>
                </a:lnTo>
                <a:lnTo>
                  <a:pt x="880871" y="49783"/>
                </a:lnTo>
                <a:lnTo>
                  <a:pt x="906779" y="49783"/>
                </a:lnTo>
                <a:lnTo>
                  <a:pt x="906779" y="23875"/>
                </a:lnTo>
                <a:close/>
              </a:path>
              <a:path w="2747010" h="78105">
                <a:moveTo>
                  <a:pt x="958595" y="23875"/>
                </a:moveTo>
                <a:lnTo>
                  <a:pt x="932688" y="23875"/>
                </a:lnTo>
                <a:lnTo>
                  <a:pt x="932688" y="49783"/>
                </a:lnTo>
                <a:lnTo>
                  <a:pt x="958595" y="49783"/>
                </a:lnTo>
                <a:lnTo>
                  <a:pt x="958595" y="23875"/>
                </a:lnTo>
                <a:close/>
              </a:path>
              <a:path w="2747010" h="78105">
                <a:moveTo>
                  <a:pt x="1010412" y="24002"/>
                </a:moveTo>
                <a:lnTo>
                  <a:pt x="984503" y="24002"/>
                </a:lnTo>
                <a:lnTo>
                  <a:pt x="984503" y="49911"/>
                </a:lnTo>
                <a:lnTo>
                  <a:pt x="1010412" y="49911"/>
                </a:lnTo>
                <a:lnTo>
                  <a:pt x="1010412" y="24002"/>
                </a:lnTo>
                <a:close/>
              </a:path>
              <a:path w="2747010" h="78105">
                <a:moveTo>
                  <a:pt x="1062227" y="24002"/>
                </a:moveTo>
                <a:lnTo>
                  <a:pt x="1036319" y="24002"/>
                </a:lnTo>
                <a:lnTo>
                  <a:pt x="1036319" y="49911"/>
                </a:lnTo>
                <a:lnTo>
                  <a:pt x="1062227" y="49911"/>
                </a:lnTo>
                <a:lnTo>
                  <a:pt x="1062227" y="24002"/>
                </a:lnTo>
                <a:close/>
              </a:path>
              <a:path w="2747010" h="78105">
                <a:moveTo>
                  <a:pt x="1114043" y="24129"/>
                </a:moveTo>
                <a:lnTo>
                  <a:pt x="1088136" y="24129"/>
                </a:lnTo>
                <a:lnTo>
                  <a:pt x="1088136" y="50037"/>
                </a:lnTo>
                <a:lnTo>
                  <a:pt x="1114043" y="50037"/>
                </a:lnTo>
                <a:lnTo>
                  <a:pt x="1114043" y="24129"/>
                </a:lnTo>
                <a:close/>
              </a:path>
              <a:path w="2747010" h="78105">
                <a:moveTo>
                  <a:pt x="1165860" y="24129"/>
                </a:moveTo>
                <a:lnTo>
                  <a:pt x="1139952" y="24129"/>
                </a:lnTo>
                <a:lnTo>
                  <a:pt x="1139952" y="50037"/>
                </a:lnTo>
                <a:lnTo>
                  <a:pt x="1165860" y="50037"/>
                </a:lnTo>
                <a:lnTo>
                  <a:pt x="1165860" y="24129"/>
                </a:lnTo>
                <a:close/>
              </a:path>
              <a:path w="2747010" h="78105">
                <a:moveTo>
                  <a:pt x="1217676" y="24256"/>
                </a:moveTo>
                <a:lnTo>
                  <a:pt x="1191767" y="24256"/>
                </a:lnTo>
                <a:lnTo>
                  <a:pt x="1191767" y="50164"/>
                </a:lnTo>
                <a:lnTo>
                  <a:pt x="1217676" y="50164"/>
                </a:lnTo>
                <a:lnTo>
                  <a:pt x="1217676" y="24256"/>
                </a:lnTo>
                <a:close/>
              </a:path>
              <a:path w="2747010" h="78105">
                <a:moveTo>
                  <a:pt x="1269491" y="24256"/>
                </a:moveTo>
                <a:lnTo>
                  <a:pt x="1243583" y="24256"/>
                </a:lnTo>
                <a:lnTo>
                  <a:pt x="1243583" y="50164"/>
                </a:lnTo>
                <a:lnTo>
                  <a:pt x="1269491" y="50164"/>
                </a:lnTo>
                <a:lnTo>
                  <a:pt x="1269491" y="24256"/>
                </a:lnTo>
                <a:close/>
              </a:path>
              <a:path w="2747010" h="78105">
                <a:moveTo>
                  <a:pt x="1295400" y="24256"/>
                </a:moveTo>
                <a:lnTo>
                  <a:pt x="1295400" y="50164"/>
                </a:lnTo>
                <a:lnTo>
                  <a:pt x="1321307" y="50291"/>
                </a:lnTo>
                <a:lnTo>
                  <a:pt x="1321307" y="24383"/>
                </a:lnTo>
                <a:lnTo>
                  <a:pt x="1295400" y="24256"/>
                </a:lnTo>
                <a:close/>
              </a:path>
              <a:path w="2747010" h="78105">
                <a:moveTo>
                  <a:pt x="1373124" y="24383"/>
                </a:moveTo>
                <a:lnTo>
                  <a:pt x="1347215" y="24383"/>
                </a:lnTo>
                <a:lnTo>
                  <a:pt x="1347215" y="50291"/>
                </a:lnTo>
                <a:lnTo>
                  <a:pt x="1373124" y="50291"/>
                </a:lnTo>
                <a:lnTo>
                  <a:pt x="1373124" y="24383"/>
                </a:lnTo>
                <a:close/>
              </a:path>
              <a:path w="2747010" h="78105">
                <a:moveTo>
                  <a:pt x="1399031" y="24383"/>
                </a:moveTo>
                <a:lnTo>
                  <a:pt x="1399031" y="50291"/>
                </a:lnTo>
                <a:lnTo>
                  <a:pt x="1424939" y="50418"/>
                </a:lnTo>
                <a:lnTo>
                  <a:pt x="1424939" y="24511"/>
                </a:lnTo>
                <a:lnTo>
                  <a:pt x="1399031" y="24383"/>
                </a:lnTo>
                <a:close/>
              </a:path>
              <a:path w="2747010" h="78105">
                <a:moveTo>
                  <a:pt x="1476755" y="24511"/>
                </a:moveTo>
                <a:lnTo>
                  <a:pt x="1450848" y="24511"/>
                </a:lnTo>
                <a:lnTo>
                  <a:pt x="1450848" y="50418"/>
                </a:lnTo>
                <a:lnTo>
                  <a:pt x="1476755" y="50418"/>
                </a:lnTo>
                <a:lnTo>
                  <a:pt x="1476755" y="24511"/>
                </a:lnTo>
                <a:close/>
              </a:path>
              <a:path w="2747010" h="78105">
                <a:moveTo>
                  <a:pt x="1502664" y="24511"/>
                </a:moveTo>
                <a:lnTo>
                  <a:pt x="1502664" y="50418"/>
                </a:lnTo>
                <a:lnTo>
                  <a:pt x="1528571" y="50545"/>
                </a:lnTo>
                <a:lnTo>
                  <a:pt x="1528571" y="24637"/>
                </a:lnTo>
                <a:lnTo>
                  <a:pt x="1502664" y="24511"/>
                </a:lnTo>
                <a:close/>
              </a:path>
              <a:path w="2747010" h="78105">
                <a:moveTo>
                  <a:pt x="1580388" y="24637"/>
                </a:moveTo>
                <a:lnTo>
                  <a:pt x="1554479" y="24637"/>
                </a:lnTo>
                <a:lnTo>
                  <a:pt x="1554479" y="50545"/>
                </a:lnTo>
                <a:lnTo>
                  <a:pt x="1580388" y="50545"/>
                </a:lnTo>
                <a:lnTo>
                  <a:pt x="1580388" y="24637"/>
                </a:lnTo>
                <a:close/>
              </a:path>
              <a:path w="2747010" h="78105">
                <a:moveTo>
                  <a:pt x="1632203" y="24637"/>
                </a:moveTo>
                <a:lnTo>
                  <a:pt x="1606295" y="24637"/>
                </a:lnTo>
                <a:lnTo>
                  <a:pt x="1606295" y="50545"/>
                </a:lnTo>
                <a:lnTo>
                  <a:pt x="1632203" y="50545"/>
                </a:lnTo>
                <a:lnTo>
                  <a:pt x="1632203" y="24637"/>
                </a:lnTo>
                <a:close/>
              </a:path>
              <a:path w="2747010" h="78105">
                <a:moveTo>
                  <a:pt x="1684019" y="24764"/>
                </a:moveTo>
                <a:lnTo>
                  <a:pt x="1658112" y="24764"/>
                </a:lnTo>
                <a:lnTo>
                  <a:pt x="1658112" y="50673"/>
                </a:lnTo>
                <a:lnTo>
                  <a:pt x="1684019" y="50673"/>
                </a:lnTo>
                <a:lnTo>
                  <a:pt x="1684019" y="24764"/>
                </a:lnTo>
                <a:close/>
              </a:path>
              <a:path w="2747010" h="78105">
                <a:moveTo>
                  <a:pt x="1735836" y="24764"/>
                </a:moveTo>
                <a:lnTo>
                  <a:pt x="1709927" y="24764"/>
                </a:lnTo>
                <a:lnTo>
                  <a:pt x="1709927" y="50673"/>
                </a:lnTo>
                <a:lnTo>
                  <a:pt x="1735836" y="50673"/>
                </a:lnTo>
                <a:lnTo>
                  <a:pt x="1735836" y="24764"/>
                </a:lnTo>
                <a:close/>
              </a:path>
              <a:path w="2747010" h="78105">
                <a:moveTo>
                  <a:pt x="1787652" y="24891"/>
                </a:moveTo>
                <a:lnTo>
                  <a:pt x="1761743" y="24891"/>
                </a:lnTo>
                <a:lnTo>
                  <a:pt x="1761743" y="50800"/>
                </a:lnTo>
                <a:lnTo>
                  <a:pt x="1787652" y="50800"/>
                </a:lnTo>
                <a:lnTo>
                  <a:pt x="1787652" y="24891"/>
                </a:lnTo>
                <a:close/>
              </a:path>
              <a:path w="2747010" h="78105">
                <a:moveTo>
                  <a:pt x="1839467" y="24891"/>
                </a:moveTo>
                <a:lnTo>
                  <a:pt x="1813560" y="24891"/>
                </a:lnTo>
                <a:lnTo>
                  <a:pt x="1813560" y="50800"/>
                </a:lnTo>
                <a:lnTo>
                  <a:pt x="1839467" y="50800"/>
                </a:lnTo>
                <a:lnTo>
                  <a:pt x="1839467" y="24891"/>
                </a:lnTo>
                <a:close/>
              </a:path>
              <a:path w="2747010" h="78105">
                <a:moveTo>
                  <a:pt x="1891283" y="25018"/>
                </a:moveTo>
                <a:lnTo>
                  <a:pt x="1865376" y="25018"/>
                </a:lnTo>
                <a:lnTo>
                  <a:pt x="1865376" y="50926"/>
                </a:lnTo>
                <a:lnTo>
                  <a:pt x="1891283" y="50926"/>
                </a:lnTo>
                <a:lnTo>
                  <a:pt x="1891283" y="25018"/>
                </a:lnTo>
                <a:close/>
              </a:path>
              <a:path w="2747010" h="78105">
                <a:moveTo>
                  <a:pt x="1943100" y="25018"/>
                </a:moveTo>
                <a:lnTo>
                  <a:pt x="1917191" y="25018"/>
                </a:lnTo>
                <a:lnTo>
                  <a:pt x="1917191" y="50926"/>
                </a:lnTo>
                <a:lnTo>
                  <a:pt x="1943100" y="50926"/>
                </a:lnTo>
                <a:lnTo>
                  <a:pt x="1943100" y="25018"/>
                </a:lnTo>
                <a:close/>
              </a:path>
              <a:path w="2747010" h="78105">
                <a:moveTo>
                  <a:pt x="1969007" y="25018"/>
                </a:moveTo>
                <a:lnTo>
                  <a:pt x="1969007" y="50926"/>
                </a:lnTo>
                <a:lnTo>
                  <a:pt x="1994915" y="51053"/>
                </a:lnTo>
                <a:lnTo>
                  <a:pt x="1994915" y="25145"/>
                </a:lnTo>
                <a:lnTo>
                  <a:pt x="1969007" y="25018"/>
                </a:lnTo>
                <a:close/>
              </a:path>
              <a:path w="2747010" h="78105">
                <a:moveTo>
                  <a:pt x="2046731" y="25145"/>
                </a:moveTo>
                <a:lnTo>
                  <a:pt x="2020824" y="25145"/>
                </a:lnTo>
                <a:lnTo>
                  <a:pt x="2020824" y="51053"/>
                </a:lnTo>
                <a:lnTo>
                  <a:pt x="2046731" y="51053"/>
                </a:lnTo>
                <a:lnTo>
                  <a:pt x="2046731" y="25145"/>
                </a:lnTo>
                <a:close/>
              </a:path>
              <a:path w="2747010" h="78105">
                <a:moveTo>
                  <a:pt x="2072639" y="25145"/>
                </a:moveTo>
                <a:lnTo>
                  <a:pt x="2072639" y="51053"/>
                </a:lnTo>
                <a:lnTo>
                  <a:pt x="2098548" y="51180"/>
                </a:lnTo>
                <a:lnTo>
                  <a:pt x="2098548" y="25273"/>
                </a:lnTo>
                <a:lnTo>
                  <a:pt x="2072639" y="25145"/>
                </a:lnTo>
                <a:close/>
              </a:path>
              <a:path w="2747010" h="78105">
                <a:moveTo>
                  <a:pt x="2150364" y="25273"/>
                </a:moveTo>
                <a:lnTo>
                  <a:pt x="2124455" y="25273"/>
                </a:lnTo>
                <a:lnTo>
                  <a:pt x="2124455" y="51180"/>
                </a:lnTo>
                <a:lnTo>
                  <a:pt x="2150364" y="51180"/>
                </a:lnTo>
                <a:lnTo>
                  <a:pt x="2150364" y="25273"/>
                </a:lnTo>
                <a:close/>
              </a:path>
              <a:path w="2747010" h="78105">
                <a:moveTo>
                  <a:pt x="2176271" y="25273"/>
                </a:moveTo>
                <a:lnTo>
                  <a:pt x="2176271" y="51180"/>
                </a:lnTo>
                <a:lnTo>
                  <a:pt x="2202179" y="51307"/>
                </a:lnTo>
                <a:lnTo>
                  <a:pt x="2202179" y="25400"/>
                </a:lnTo>
                <a:lnTo>
                  <a:pt x="2176271" y="25273"/>
                </a:lnTo>
                <a:close/>
              </a:path>
              <a:path w="2747010" h="78105">
                <a:moveTo>
                  <a:pt x="2253995" y="25400"/>
                </a:moveTo>
                <a:lnTo>
                  <a:pt x="2228088" y="25400"/>
                </a:lnTo>
                <a:lnTo>
                  <a:pt x="2228088" y="51307"/>
                </a:lnTo>
                <a:lnTo>
                  <a:pt x="2253995" y="51307"/>
                </a:lnTo>
                <a:lnTo>
                  <a:pt x="2253995" y="25400"/>
                </a:lnTo>
                <a:close/>
              </a:path>
              <a:path w="2747010" h="78105">
                <a:moveTo>
                  <a:pt x="2305812" y="25400"/>
                </a:moveTo>
                <a:lnTo>
                  <a:pt x="2279904" y="25400"/>
                </a:lnTo>
                <a:lnTo>
                  <a:pt x="2279904" y="51307"/>
                </a:lnTo>
                <a:lnTo>
                  <a:pt x="2305812" y="51307"/>
                </a:lnTo>
                <a:lnTo>
                  <a:pt x="2305812" y="25400"/>
                </a:lnTo>
                <a:close/>
              </a:path>
              <a:path w="2747010" h="78105">
                <a:moveTo>
                  <a:pt x="2357628" y="25526"/>
                </a:moveTo>
                <a:lnTo>
                  <a:pt x="2331719" y="25526"/>
                </a:lnTo>
                <a:lnTo>
                  <a:pt x="2331719" y="51434"/>
                </a:lnTo>
                <a:lnTo>
                  <a:pt x="2357628" y="51434"/>
                </a:lnTo>
                <a:lnTo>
                  <a:pt x="2357628" y="25526"/>
                </a:lnTo>
                <a:close/>
              </a:path>
              <a:path w="2747010" h="78105">
                <a:moveTo>
                  <a:pt x="2409443" y="25526"/>
                </a:moveTo>
                <a:lnTo>
                  <a:pt x="2383536" y="25526"/>
                </a:lnTo>
                <a:lnTo>
                  <a:pt x="2383536" y="51434"/>
                </a:lnTo>
                <a:lnTo>
                  <a:pt x="2409443" y="51434"/>
                </a:lnTo>
                <a:lnTo>
                  <a:pt x="2409443" y="25526"/>
                </a:lnTo>
                <a:close/>
              </a:path>
              <a:path w="2747010" h="78105">
                <a:moveTo>
                  <a:pt x="2461260" y="25653"/>
                </a:moveTo>
                <a:lnTo>
                  <a:pt x="2435352" y="25653"/>
                </a:lnTo>
                <a:lnTo>
                  <a:pt x="2435352" y="51562"/>
                </a:lnTo>
                <a:lnTo>
                  <a:pt x="2461260" y="51562"/>
                </a:lnTo>
                <a:lnTo>
                  <a:pt x="2461260" y="25653"/>
                </a:lnTo>
                <a:close/>
              </a:path>
              <a:path w="2747010" h="78105">
                <a:moveTo>
                  <a:pt x="2513076" y="25653"/>
                </a:moveTo>
                <a:lnTo>
                  <a:pt x="2487167" y="25653"/>
                </a:lnTo>
                <a:lnTo>
                  <a:pt x="2487167" y="51562"/>
                </a:lnTo>
                <a:lnTo>
                  <a:pt x="2513076" y="51562"/>
                </a:lnTo>
                <a:lnTo>
                  <a:pt x="2513076" y="25653"/>
                </a:lnTo>
                <a:close/>
              </a:path>
              <a:path w="2747010" h="78105">
                <a:moveTo>
                  <a:pt x="2538983" y="25653"/>
                </a:moveTo>
                <a:lnTo>
                  <a:pt x="2538983" y="51562"/>
                </a:lnTo>
                <a:lnTo>
                  <a:pt x="2564891" y="51688"/>
                </a:lnTo>
                <a:lnTo>
                  <a:pt x="2564891" y="25780"/>
                </a:lnTo>
                <a:lnTo>
                  <a:pt x="2538983" y="25653"/>
                </a:lnTo>
                <a:close/>
              </a:path>
              <a:path w="2747010" h="78105">
                <a:moveTo>
                  <a:pt x="2616707" y="25780"/>
                </a:moveTo>
                <a:lnTo>
                  <a:pt x="2590800" y="25780"/>
                </a:lnTo>
                <a:lnTo>
                  <a:pt x="2590800" y="51688"/>
                </a:lnTo>
                <a:lnTo>
                  <a:pt x="2616707" y="51688"/>
                </a:lnTo>
                <a:lnTo>
                  <a:pt x="2616707" y="25780"/>
                </a:lnTo>
                <a:close/>
              </a:path>
              <a:path w="2747010" h="78105">
                <a:moveTo>
                  <a:pt x="2642616" y="25780"/>
                </a:moveTo>
                <a:lnTo>
                  <a:pt x="2642616" y="51688"/>
                </a:lnTo>
                <a:lnTo>
                  <a:pt x="2668524" y="51815"/>
                </a:lnTo>
                <a:lnTo>
                  <a:pt x="2668524" y="25907"/>
                </a:lnTo>
                <a:lnTo>
                  <a:pt x="2642616" y="25780"/>
                </a:lnTo>
                <a:close/>
              </a:path>
              <a:path w="2747010" h="78105">
                <a:moveTo>
                  <a:pt x="2708148" y="0"/>
                </a:moveTo>
                <a:lnTo>
                  <a:pt x="2693021" y="3053"/>
                </a:lnTo>
                <a:lnTo>
                  <a:pt x="2680668" y="11382"/>
                </a:lnTo>
                <a:lnTo>
                  <a:pt x="2672339" y="23735"/>
                </a:lnTo>
                <a:lnTo>
                  <a:pt x="2669286" y="38862"/>
                </a:lnTo>
                <a:lnTo>
                  <a:pt x="2672339" y="53988"/>
                </a:lnTo>
                <a:lnTo>
                  <a:pt x="2680668" y="66341"/>
                </a:lnTo>
                <a:lnTo>
                  <a:pt x="2693021" y="74670"/>
                </a:lnTo>
                <a:lnTo>
                  <a:pt x="2708148" y="77724"/>
                </a:lnTo>
                <a:lnTo>
                  <a:pt x="2723274" y="74670"/>
                </a:lnTo>
                <a:lnTo>
                  <a:pt x="2735627" y="66341"/>
                </a:lnTo>
                <a:lnTo>
                  <a:pt x="2743956" y="53988"/>
                </a:lnTo>
                <a:lnTo>
                  <a:pt x="2744394" y="51815"/>
                </a:lnTo>
                <a:lnTo>
                  <a:pt x="2694431" y="51815"/>
                </a:lnTo>
                <a:lnTo>
                  <a:pt x="2694431" y="25907"/>
                </a:lnTo>
                <a:lnTo>
                  <a:pt x="2744394" y="25907"/>
                </a:lnTo>
                <a:lnTo>
                  <a:pt x="2743956" y="23735"/>
                </a:lnTo>
                <a:lnTo>
                  <a:pt x="2735627" y="11382"/>
                </a:lnTo>
                <a:lnTo>
                  <a:pt x="2723274" y="3053"/>
                </a:lnTo>
                <a:lnTo>
                  <a:pt x="2708148" y="0"/>
                </a:lnTo>
                <a:close/>
              </a:path>
              <a:path w="2747010" h="78105">
                <a:moveTo>
                  <a:pt x="2708148" y="25907"/>
                </a:moveTo>
                <a:lnTo>
                  <a:pt x="2694431" y="25907"/>
                </a:lnTo>
                <a:lnTo>
                  <a:pt x="2694431" y="51815"/>
                </a:lnTo>
                <a:lnTo>
                  <a:pt x="2708148" y="51815"/>
                </a:lnTo>
                <a:lnTo>
                  <a:pt x="2708148" y="25907"/>
                </a:lnTo>
                <a:close/>
              </a:path>
              <a:path w="2747010" h="78105">
                <a:moveTo>
                  <a:pt x="2744394" y="25907"/>
                </a:moveTo>
                <a:lnTo>
                  <a:pt x="2708148" y="25907"/>
                </a:lnTo>
                <a:lnTo>
                  <a:pt x="2708148" y="51815"/>
                </a:lnTo>
                <a:lnTo>
                  <a:pt x="2744394" y="51815"/>
                </a:lnTo>
                <a:lnTo>
                  <a:pt x="2747010" y="38862"/>
                </a:lnTo>
                <a:lnTo>
                  <a:pt x="2744394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6730" marR="5080" algn="r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Keuntungan</a:t>
            </a:r>
            <a:r>
              <a:rPr sz="2000" spc="-20" dirty="0"/>
              <a:t> </a:t>
            </a:r>
            <a:r>
              <a:rPr sz="2000" dirty="0"/>
              <a:t>dan</a:t>
            </a:r>
            <a:r>
              <a:rPr sz="2000" spc="-45" dirty="0"/>
              <a:t> </a:t>
            </a:r>
            <a:r>
              <a:rPr sz="2000" dirty="0"/>
              <a:t>Kekurangan</a:t>
            </a:r>
            <a:r>
              <a:rPr sz="2000" spc="-50" dirty="0"/>
              <a:t> </a:t>
            </a:r>
            <a:r>
              <a:rPr sz="2000" dirty="0"/>
              <a:t>CPU</a:t>
            </a:r>
            <a:r>
              <a:rPr sz="2000" spc="-5" dirty="0"/>
              <a:t> </a:t>
            </a:r>
            <a:r>
              <a:rPr sz="2000" dirty="0"/>
              <a:t>Berbasis</a:t>
            </a:r>
            <a:endParaRPr sz="2000"/>
          </a:p>
          <a:p>
            <a:pPr marL="1776730" marR="5080" algn="r">
              <a:lnSpc>
                <a:spcPct val="100000"/>
              </a:lnSpc>
            </a:pPr>
            <a:r>
              <a:rPr sz="2000" spc="-5" dirty="0"/>
              <a:t>Akumulator</a:t>
            </a:r>
            <a:endParaRPr sz="2000"/>
          </a:p>
        </p:txBody>
      </p:sp>
      <p:sp>
        <p:nvSpPr>
          <p:cNvPr id="4" name="object 4"/>
          <p:cNvSpPr/>
          <p:nvPr/>
        </p:nvSpPr>
        <p:spPr>
          <a:xfrm>
            <a:off x="3492246" y="1728216"/>
            <a:ext cx="2748915" cy="78105"/>
          </a:xfrm>
          <a:custGeom>
            <a:avLst/>
            <a:gdLst/>
            <a:ahLst/>
            <a:cxnLst/>
            <a:rect l="l" t="t" r="r" b="b"/>
            <a:pathLst>
              <a:path w="2748915" h="78105">
                <a:moveTo>
                  <a:pt x="25907" y="22860"/>
                </a:moveTo>
                <a:lnTo>
                  <a:pt x="0" y="22860"/>
                </a:lnTo>
                <a:lnTo>
                  <a:pt x="0" y="48768"/>
                </a:lnTo>
                <a:lnTo>
                  <a:pt x="25907" y="48768"/>
                </a:lnTo>
                <a:lnTo>
                  <a:pt x="25907" y="22860"/>
                </a:lnTo>
                <a:close/>
              </a:path>
              <a:path w="2748915" h="78105">
                <a:moveTo>
                  <a:pt x="51815" y="22860"/>
                </a:moveTo>
                <a:lnTo>
                  <a:pt x="51815" y="48768"/>
                </a:lnTo>
                <a:lnTo>
                  <a:pt x="77724" y="48895"/>
                </a:lnTo>
                <a:lnTo>
                  <a:pt x="77724" y="22987"/>
                </a:lnTo>
                <a:lnTo>
                  <a:pt x="51815" y="22860"/>
                </a:lnTo>
                <a:close/>
              </a:path>
              <a:path w="2748915" h="78105">
                <a:moveTo>
                  <a:pt x="129539" y="22987"/>
                </a:moveTo>
                <a:lnTo>
                  <a:pt x="103631" y="22987"/>
                </a:lnTo>
                <a:lnTo>
                  <a:pt x="103631" y="48895"/>
                </a:lnTo>
                <a:lnTo>
                  <a:pt x="129539" y="48895"/>
                </a:lnTo>
                <a:lnTo>
                  <a:pt x="129539" y="22987"/>
                </a:lnTo>
                <a:close/>
              </a:path>
              <a:path w="2748915" h="78105">
                <a:moveTo>
                  <a:pt x="155448" y="22987"/>
                </a:moveTo>
                <a:lnTo>
                  <a:pt x="155448" y="48895"/>
                </a:lnTo>
                <a:lnTo>
                  <a:pt x="181355" y="49022"/>
                </a:lnTo>
                <a:lnTo>
                  <a:pt x="181355" y="23113"/>
                </a:lnTo>
                <a:lnTo>
                  <a:pt x="155448" y="22987"/>
                </a:lnTo>
                <a:close/>
              </a:path>
              <a:path w="2748915" h="78105">
                <a:moveTo>
                  <a:pt x="233171" y="23113"/>
                </a:moveTo>
                <a:lnTo>
                  <a:pt x="207263" y="23113"/>
                </a:lnTo>
                <a:lnTo>
                  <a:pt x="207263" y="49022"/>
                </a:lnTo>
                <a:lnTo>
                  <a:pt x="233171" y="49022"/>
                </a:lnTo>
                <a:lnTo>
                  <a:pt x="233171" y="23113"/>
                </a:lnTo>
                <a:close/>
              </a:path>
              <a:path w="2748915" h="78105">
                <a:moveTo>
                  <a:pt x="259079" y="23113"/>
                </a:moveTo>
                <a:lnTo>
                  <a:pt x="259079" y="49022"/>
                </a:lnTo>
                <a:lnTo>
                  <a:pt x="284988" y="49149"/>
                </a:lnTo>
                <a:lnTo>
                  <a:pt x="284988" y="23241"/>
                </a:lnTo>
                <a:lnTo>
                  <a:pt x="259079" y="23113"/>
                </a:lnTo>
                <a:close/>
              </a:path>
              <a:path w="2748915" h="78105">
                <a:moveTo>
                  <a:pt x="336803" y="23241"/>
                </a:moveTo>
                <a:lnTo>
                  <a:pt x="310895" y="23241"/>
                </a:lnTo>
                <a:lnTo>
                  <a:pt x="310895" y="49149"/>
                </a:lnTo>
                <a:lnTo>
                  <a:pt x="336803" y="49149"/>
                </a:lnTo>
                <a:lnTo>
                  <a:pt x="336803" y="23241"/>
                </a:lnTo>
                <a:close/>
              </a:path>
              <a:path w="2748915" h="78105">
                <a:moveTo>
                  <a:pt x="388619" y="23241"/>
                </a:moveTo>
                <a:lnTo>
                  <a:pt x="362712" y="23241"/>
                </a:lnTo>
                <a:lnTo>
                  <a:pt x="362712" y="49149"/>
                </a:lnTo>
                <a:lnTo>
                  <a:pt x="388619" y="49149"/>
                </a:lnTo>
                <a:lnTo>
                  <a:pt x="388619" y="23241"/>
                </a:lnTo>
                <a:close/>
              </a:path>
              <a:path w="2748915" h="78105">
                <a:moveTo>
                  <a:pt x="440436" y="23368"/>
                </a:moveTo>
                <a:lnTo>
                  <a:pt x="414527" y="23368"/>
                </a:lnTo>
                <a:lnTo>
                  <a:pt x="414527" y="49275"/>
                </a:lnTo>
                <a:lnTo>
                  <a:pt x="440436" y="49275"/>
                </a:lnTo>
                <a:lnTo>
                  <a:pt x="440436" y="23368"/>
                </a:lnTo>
                <a:close/>
              </a:path>
              <a:path w="2748915" h="78105">
                <a:moveTo>
                  <a:pt x="492251" y="23368"/>
                </a:moveTo>
                <a:lnTo>
                  <a:pt x="466343" y="23368"/>
                </a:lnTo>
                <a:lnTo>
                  <a:pt x="466343" y="49275"/>
                </a:lnTo>
                <a:lnTo>
                  <a:pt x="492251" y="49275"/>
                </a:lnTo>
                <a:lnTo>
                  <a:pt x="492251" y="23368"/>
                </a:lnTo>
                <a:close/>
              </a:path>
              <a:path w="2748915" h="78105">
                <a:moveTo>
                  <a:pt x="544067" y="23495"/>
                </a:moveTo>
                <a:lnTo>
                  <a:pt x="518159" y="23495"/>
                </a:lnTo>
                <a:lnTo>
                  <a:pt x="518159" y="49403"/>
                </a:lnTo>
                <a:lnTo>
                  <a:pt x="544067" y="49403"/>
                </a:lnTo>
                <a:lnTo>
                  <a:pt x="544067" y="23495"/>
                </a:lnTo>
                <a:close/>
              </a:path>
              <a:path w="2748915" h="78105">
                <a:moveTo>
                  <a:pt x="595883" y="23495"/>
                </a:moveTo>
                <a:lnTo>
                  <a:pt x="569976" y="23495"/>
                </a:lnTo>
                <a:lnTo>
                  <a:pt x="569976" y="49403"/>
                </a:lnTo>
                <a:lnTo>
                  <a:pt x="595883" y="49403"/>
                </a:lnTo>
                <a:lnTo>
                  <a:pt x="595883" y="23495"/>
                </a:lnTo>
                <a:close/>
              </a:path>
              <a:path w="2748915" h="78105">
                <a:moveTo>
                  <a:pt x="647700" y="23622"/>
                </a:moveTo>
                <a:lnTo>
                  <a:pt x="621791" y="23622"/>
                </a:lnTo>
                <a:lnTo>
                  <a:pt x="621791" y="49530"/>
                </a:lnTo>
                <a:lnTo>
                  <a:pt x="647700" y="49530"/>
                </a:lnTo>
                <a:lnTo>
                  <a:pt x="647700" y="23622"/>
                </a:lnTo>
                <a:close/>
              </a:path>
              <a:path w="2748915" h="78105">
                <a:moveTo>
                  <a:pt x="699515" y="23622"/>
                </a:moveTo>
                <a:lnTo>
                  <a:pt x="673607" y="23622"/>
                </a:lnTo>
                <a:lnTo>
                  <a:pt x="673607" y="49530"/>
                </a:lnTo>
                <a:lnTo>
                  <a:pt x="699515" y="49530"/>
                </a:lnTo>
                <a:lnTo>
                  <a:pt x="699515" y="23622"/>
                </a:lnTo>
                <a:close/>
              </a:path>
              <a:path w="2748915" h="78105">
                <a:moveTo>
                  <a:pt x="725424" y="23622"/>
                </a:moveTo>
                <a:lnTo>
                  <a:pt x="725424" y="49530"/>
                </a:lnTo>
                <a:lnTo>
                  <a:pt x="751331" y="49657"/>
                </a:lnTo>
                <a:lnTo>
                  <a:pt x="751331" y="23749"/>
                </a:lnTo>
                <a:lnTo>
                  <a:pt x="725424" y="23622"/>
                </a:lnTo>
                <a:close/>
              </a:path>
              <a:path w="2748915" h="78105">
                <a:moveTo>
                  <a:pt x="803148" y="23749"/>
                </a:moveTo>
                <a:lnTo>
                  <a:pt x="777239" y="23749"/>
                </a:lnTo>
                <a:lnTo>
                  <a:pt x="777239" y="49657"/>
                </a:lnTo>
                <a:lnTo>
                  <a:pt x="803148" y="49657"/>
                </a:lnTo>
                <a:lnTo>
                  <a:pt x="803148" y="23749"/>
                </a:lnTo>
                <a:close/>
              </a:path>
              <a:path w="2748915" h="78105">
                <a:moveTo>
                  <a:pt x="829055" y="23749"/>
                </a:moveTo>
                <a:lnTo>
                  <a:pt x="829055" y="49657"/>
                </a:lnTo>
                <a:lnTo>
                  <a:pt x="854963" y="49784"/>
                </a:lnTo>
                <a:lnTo>
                  <a:pt x="854963" y="23875"/>
                </a:lnTo>
                <a:lnTo>
                  <a:pt x="829055" y="23749"/>
                </a:lnTo>
                <a:close/>
              </a:path>
              <a:path w="2748915" h="78105">
                <a:moveTo>
                  <a:pt x="906779" y="23875"/>
                </a:moveTo>
                <a:lnTo>
                  <a:pt x="880871" y="23875"/>
                </a:lnTo>
                <a:lnTo>
                  <a:pt x="880871" y="49784"/>
                </a:lnTo>
                <a:lnTo>
                  <a:pt x="906779" y="49784"/>
                </a:lnTo>
                <a:lnTo>
                  <a:pt x="906779" y="23875"/>
                </a:lnTo>
                <a:close/>
              </a:path>
              <a:path w="2748915" h="78105">
                <a:moveTo>
                  <a:pt x="958595" y="23875"/>
                </a:moveTo>
                <a:lnTo>
                  <a:pt x="932688" y="23875"/>
                </a:lnTo>
                <a:lnTo>
                  <a:pt x="932688" y="49784"/>
                </a:lnTo>
                <a:lnTo>
                  <a:pt x="958595" y="49784"/>
                </a:lnTo>
                <a:lnTo>
                  <a:pt x="958595" y="23875"/>
                </a:lnTo>
                <a:close/>
              </a:path>
              <a:path w="2748915" h="78105">
                <a:moveTo>
                  <a:pt x="1010412" y="24003"/>
                </a:moveTo>
                <a:lnTo>
                  <a:pt x="984503" y="24003"/>
                </a:lnTo>
                <a:lnTo>
                  <a:pt x="984503" y="49911"/>
                </a:lnTo>
                <a:lnTo>
                  <a:pt x="1010412" y="49911"/>
                </a:lnTo>
                <a:lnTo>
                  <a:pt x="1010412" y="24003"/>
                </a:lnTo>
                <a:close/>
              </a:path>
              <a:path w="2748915" h="78105">
                <a:moveTo>
                  <a:pt x="1062227" y="24003"/>
                </a:moveTo>
                <a:lnTo>
                  <a:pt x="1036319" y="24003"/>
                </a:lnTo>
                <a:lnTo>
                  <a:pt x="1036319" y="49911"/>
                </a:lnTo>
                <a:lnTo>
                  <a:pt x="1062227" y="49911"/>
                </a:lnTo>
                <a:lnTo>
                  <a:pt x="1062227" y="24003"/>
                </a:lnTo>
                <a:close/>
              </a:path>
              <a:path w="2748915" h="78105">
                <a:moveTo>
                  <a:pt x="1114043" y="24130"/>
                </a:moveTo>
                <a:lnTo>
                  <a:pt x="1088136" y="24130"/>
                </a:lnTo>
                <a:lnTo>
                  <a:pt x="1088136" y="50037"/>
                </a:lnTo>
                <a:lnTo>
                  <a:pt x="1114043" y="50037"/>
                </a:lnTo>
                <a:lnTo>
                  <a:pt x="1114043" y="24130"/>
                </a:lnTo>
                <a:close/>
              </a:path>
              <a:path w="2748915" h="78105">
                <a:moveTo>
                  <a:pt x="1165859" y="24130"/>
                </a:moveTo>
                <a:lnTo>
                  <a:pt x="1139952" y="24130"/>
                </a:lnTo>
                <a:lnTo>
                  <a:pt x="1139952" y="50037"/>
                </a:lnTo>
                <a:lnTo>
                  <a:pt x="1165859" y="50037"/>
                </a:lnTo>
                <a:lnTo>
                  <a:pt x="1165859" y="24130"/>
                </a:lnTo>
                <a:close/>
              </a:path>
              <a:path w="2748915" h="78105">
                <a:moveTo>
                  <a:pt x="1217676" y="24257"/>
                </a:moveTo>
                <a:lnTo>
                  <a:pt x="1191767" y="24257"/>
                </a:lnTo>
                <a:lnTo>
                  <a:pt x="1191767" y="50164"/>
                </a:lnTo>
                <a:lnTo>
                  <a:pt x="1217676" y="50164"/>
                </a:lnTo>
                <a:lnTo>
                  <a:pt x="1217676" y="24257"/>
                </a:lnTo>
                <a:close/>
              </a:path>
              <a:path w="2748915" h="78105">
                <a:moveTo>
                  <a:pt x="1269491" y="24257"/>
                </a:moveTo>
                <a:lnTo>
                  <a:pt x="1243583" y="24257"/>
                </a:lnTo>
                <a:lnTo>
                  <a:pt x="1243583" y="50164"/>
                </a:lnTo>
                <a:lnTo>
                  <a:pt x="1269491" y="50164"/>
                </a:lnTo>
                <a:lnTo>
                  <a:pt x="1269491" y="24257"/>
                </a:lnTo>
                <a:close/>
              </a:path>
              <a:path w="2748915" h="78105">
                <a:moveTo>
                  <a:pt x="1295400" y="24257"/>
                </a:moveTo>
                <a:lnTo>
                  <a:pt x="1295400" y="50164"/>
                </a:lnTo>
                <a:lnTo>
                  <a:pt x="1321307" y="50292"/>
                </a:lnTo>
                <a:lnTo>
                  <a:pt x="1321307" y="24384"/>
                </a:lnTo>
                <a:lnTo>
                  <a:pt x="1295400" y="24257"/>
                </a:lnTo>
                <a:close/>
              </a:path>
              <a:path w="2748915" h="78105">
                <a:moveTo>
                  <a:pt x="1373124" y="24384"/>
                </a:moveTo>
                <a:lnTo>
                  <a:pt x="1347215" y="24384"/>
                </a:lnTo>
                <a:lnTo>
                  <a:pt x="1347215" y="50292"/>
                </a:lnTo>
                <a:lnTo>
                  <a:pt x="1373124" y="50292"/>
                </a:lnTo>
                <a:lnTo>
                  <a:pt x="1373124" y="24384"/>
                </a:lnTo>
                <a:close/>
              </a:path>
              <a:path w="2748915" h="78105">
                <a:moveTo>
                  <a:pt x="1399031" y="24384"/>
                </a:moveTo>
                <a:lnTo>
                  <a:pt x="1399031" y="50292"/>
                </a:lnTo>
                <a:lnTo>
                  <a:pt x="1424939" y="50419"/>
                </a:lnTo>
                <a:lnTo>
                  <a:pt x="1424939" y="24511"/>
                </a:lnTo>
                <a:lnTo>
                  <a:pt x="1399031" y="24384"/>
                </a:lnTo>
                <a:close/>
              </a:path>
              <a:path w="2748915" h="78105">
                <a:moveTo>
                  <a:pt x="1476755" y="24511"/>
                </a:moveTo>
                <a:lnTo>
                  <a:pt x="1450848" y="24511"/>
                </a:lnTo>
                <a:lnTo>
                  <a:pt x="1450848" y="50419"/>
                </a:lnTo>
                <a:lnTo>
                  <a:pt x="1476755" y="50419"/>
                </a:lnTo>
                <a:lnTo>
                  <a:pt x="1476755" y="24511"/>
                </a:lnTo>
                <a:close/>
              </a:path>
              <a:path w="2748915" h="78105">
                <a:moveTo>
                  <a:pt x="1502664" y="24511"/>
                </a:moveTo>
                <a:lnTo>
                  <a:pt x="1502664" y="50419"/>
                </a:lnTo>
                <a:lnTo>
                  <a:pt x="1528571" y="50546"/>
                </a:lnTo>
                <a:lnTo>
                  <a:pt x="1528571" y="24637"/>
                </a:lnTo>
                <a:lnTo>
                  <a:pt x="1502664" y="24511"/>
                </a:lnTo>
                <a:close/>
              </a:path>
              <a:path w="2748915" h="78105">
                <a:moveTo>
                  <a:pt x="1580388" y="24637"/>
                </a:moveTo>
                <a:lnTo>
                  <a:pt x="1554479" y="24637"/>
                </a:lnTo>
                <a:lnTo>
                  <a:pt x="1554479" y="50546"/>
                </a:lnTo>
                <a:lnTo>
                  <a:pt x="1580388" y="50546"/>
                </a:lnTo>
                <a:lnTo>
                  <a:pt x="1580388" y="24637"/>
                </a:lnTo>
                <a:close/>
              </a:path>
              <a:path w="2748915" h="78105">
                <a:moveTo>
                  <a:pt x="1632203" y="24637"/>
                </a:moveTo>
                <a:lnTo>
                  <a:pt x="1606295" y="24637"/>
                </a:lnTo>
                <a:lnTo>
                  <a:pt x="1606295" y="50546"/>
                </a:lnTo>
                <a:lnTo>
                  <a:pt x="1632203" y="50546"/>
                </a:lnTo>
                <a:lnTo>
                  <a:pt x="1632203" y="24637"/>
                </a:lnTo>
                <a:close/>
              </a:path>
              <a:path w="2748915" h="78105">
                <a:moveTo>
                  <a:pt x="1684019" y="24764"/>
                </a:moveTo>
                <a:lnTo>
                  <a:pt x="1658112" y="24764"/>
                </a:lnTo>
                <a:lnTo>
                  <a:pt x="1658112" y="50673"/>
                </a:lnTo>
                <a:lnTo>
                  <a:pt x="1684019" y="50673"/>
                </a:lnTo>
                <a:lnTo>
                  <a:pt x="1684019" y="24764"/>
                </a:lnTo>
                <a:close/>
              </a:path>
              <a:path w="2748915" h="78105">
                <a:moveTo>
                  <a:pt x="1735836" y="24764"/>
                </a:moveTo>
                <a:lnTo>
                  <a:pt x="1709927" y="24764"/>
                </a:lnTo>
                <a:lnTo>
                  <a:pt x="1709927" y="50673"/>
                </a:lnTo>
                <a:lnTo>
                  <a:pt x="1735836" y="50673"/>
                </a:lnTo>
                <a:lnTo>
                  <a:pt x="1735836" y="24764"/>
                </a:lnTo>
                <a:close/>
              </a:path>
              <a:path w="2748915" h="78105">
                <a:moveTo>
                  <a:pt x="1787652" y="24892"/>
                </a:moveTo>
                <a:lnTo>
                  <a:pt x="1761743" y="24892"/>
                </a:lnTo>
                <a:lnTo>
                  <a:pt x="1761743" y="50800"/>
                </a:lnTo>
                <a:lnTo>
                  <a:pt x="1787652" y="50800"/>
                </a:lnTo>
                <a:lnTo>
                  <a:pt x="1787652" y="24892"/>
                </a:lnTo>
                <a:close/>
              </a:path>
              <a:path w="2748915" h="78105">
                <a:moveTo>
                  <a:pt x="1839467" y="24892"/>
                </a:moveTo>
                <a:lnTo>
                  <a:pt x="1813559" y="24892"/>
                </a:lnTo>
                <a:lnTo>
                  <a:pt x="1813559" y="50800"/>
                </a:lnTo>
                <a:lnTo>
                  <a:pt x="1839467" y="50800"/>
                </a:lnTo>
                <a:lnTo>
                  <a:pt x="1839467" y="24892"/>
                </a:lnTo>
                <a:close/>
              </a:path>
              <a:path w="2748915" h="78105">
                <a:moveTo>
                  <a:pt x="1891283" y="25019"/>
                </a:moveTo>
                <a:lnTo>
                  <a:pt x="1865376" y="25019"/>
                </a:lnTo>
                <a:lnTo>
                  <a:pt x="1865376" y="50926"/>
                </a:lnTo>
                <a:lnTo>
                  <a:pt x="1891283" y="50926"/>
                </a:lnTo>
                <a:lnTo>
                  <a:pt x="1891283" y="25019"/>
                </a:lnTo>
                <a:close/>
              </a:path>
              <a:path w="2748915" h="78105">
                <a:moveTo>
                  <a:pt x="1943100" y="25019"/>
                </a:moveTo>
                <a:lnTo>
                  <a:pt x="1917191" y="25019"/>
                </a:lnTo>
                <a:lnTo>
                  <a:pt x="1917191" y="50926"/>
                </a:lnTo>
                <a:lnTo>
                  <a:pt x="1943100" y="50926"/>
                </a:lnTo>
                <a:lnTo>
                  <a:pt x="1943100" y="25019"/>
                </a:lnTo>
                <a:close/>
              </a:path>
              <a:path w="2748915" h="78105">
                <a:moveTo>
                  <a:pt x="1969007" y="25019"/>
                </a:moveTo>
                <a:lnTo>
                  <a:pt x="1969007" y="50926"/>
                </a:lnTo>
                <a:lnTo>
                  <a:pt x="1994915" y="51054"/>
                </a:lnTo>
                <a:lnTo>
                  <a:pt x="1994915" y="25146"/>
                </a:lnTo>
                <a:lnTo>
                  <a:pt x="1969007" y="25019"/>
                </a:lnTo>
                <a:close/>
              </a:path>
              <a:path w="2748915" h="78105">
                <a:moveTo>
                  <a:pt x="2046731" y="25146"/>
                </a:moveTo>
                <a:lnTo>
                  <a:pt x="2020824" y="25146"/>
                </a:lnTo>
                <a:lnTo>
                  <a:pt x="2020824" y="51054"/>
                </a:lnTo>
                <a:lnTo>
                  <a:pt x="2046731" y="51054"/>
                </a:lnTo>
                <a:lnTo>
                  <a:pt x="2046731" y="25146"/>
                </a:lnTo>
                <a:close/>
              </a:path>
              <a:path w="2748915" h="78105">
                <a:moveTo>
                  <a:pt x="2072639" y="25146"/>
                </a:moveTo>
                <a:lnTo>
                  <a:pt x="2072639" y="51054"/>
                </a:lnTo>
                <a:lnTo>
                  <a:pt x="2098548" y="51181"/>
                </a:lnTo>
                <a:lnTo>
                  <a:pt x="2098548" y="25273"/>
                </a:lnTo>
                <a:lnTo>
                  <a:pt x="2072639" y="25146"/>
                </a:lnTo>
                <a:close/>
              </a:path>
              <a:path w="2748915" h="78105">
                <a:moveTo>
                  <a:pt x="2150364" y="25273"/>
                </a:moveTo>
                <a:lnTo>
                  <a:pt x="2124455" y="25273"/>
                </a:lnTo>
                <a:lnTo>
                  <a:pt x="2124455" y="51181"/>
                </a:lnTo>
                <a:lnTo>
                  <a:pt x="2150364" y="51181"/>
                </a:lnTo>
                <a:lnTo>
                  <a:pt x="2150364" y="25273"/>
                </a:lnTo>
                <a:close/>
              </a:path>
              <a:path w="2748915" h="78105">
                <a:moveTo>
                  <a:pt x="2176271" y="25273"/>
                </a:moveTo>
                <a:lnTo>
                  <a:pt x="2176271" y="51181"/>
                </a:lnTo>
                <a:lnTo>
                  <a:pt x="2202179" y="51181"/>
                </a:lnTo>
                <a:lnTo>
                  <a:pt x="2202179" y="25400"/>
                </a:lnTo>
                <a:lnTo>
                  <a:pt x="2176271" y="25273"/>
                </a:lnTo>
                <a:close/>
              </a:path>
              <a:path w="2748915" h="78105">
                <a:moveTo>
                  <a:pt x="2253995" y="25400"/>
                </a:moveTo>
                <a:lnTo>
                  <a:pt x="2228088" y="25400"/>
                </a:lnTo>
                <a:lnTo>
                  <a:pt x="2228088" y="51308"/>
                </a:lnTo>
                <a:lnTo>
                  <a:pt x="2253995" y="51308"/>
                </a:lnTo>
                <a:lnTo>
                  <a:pt x="2253995" y="25400"/>
                </a:lnTo>
                <a:close/>
              </a:path>
              <a:path w="2748915" h="78105">
                <a:moveTo>
                  <a:pt x="2305812" y="25400"/>
                </a:moveTo>
                <a:lnTo>
                  <a:pt x="2279904" y="25400"/>
                </a:lnTo>
                <a:lnTo>
                  <a:pt x="2279904" y="51308"/>
                </a:lnTo>
                <a:lnTo>
                  <a:pt x="2305812" y="51308"/>
                </a:lnTo>
                <a:lnTo>
                  <a:pt x="2305812" y="25400"/>
                </a:lnTo>
                <a:close/>
              </a:path>
              <a:path w="2748915" h="78105">
                <a:moveTo>
                  <a:pt x="2357628" y="25526"/>
                </a:moveTo>
                <a:lnTo>
                  <a:pt x="2331719" y="25526"/>
                </a:lnTo>
                <a:lnTo>
                  <a:pt x="2331719" y="51435"/>
                </a:lnTo>
                <a:lnTo>
                  <a:pt x="2357628" y="51435"/>
                </a:lnTo>
                <a:lnTo>
                  <a:pt x="2357628" y="25526"/>
                </a:lnTo>
                <a:close/>
              </a:path>
              <a:path w="2748915" h="78105">
                <a:moveTo>
                  <a:pt x="2409443" y="25526"/>
                </a:moveTo>
                <a:lnTo>
                  <a:pt x="2383536" y="25526"/>
                </a:lnTo>
                <a:lnTo>
                  <a:pt x="2383536" y="51435"/>
                </a:lnTo>
                <a:lnTo>
                  <a:pt x="2409443" y="51435"/>
                </a:lnTo>
                <a:lnTo>
                  <a:pt x="2409443" y="25526"/>
                </a:lnTo>
                <a:close/>
              </a:path>
              <a:path w="2748915" h="78105">
                <a:moveTo>
                  <a:pt x="2461259" y="25654"/>
                </a:moveTo>
                <a:lnTo>
                  <a:pt x="2435352" y="25654"/>
                </a:lnTo>
                <a:lnTo>
                  <a:pt x="2435352" y="51562"/>
                </a:lnTo>
                <a:lnTo>
                  <a:pt x="2461259" y="51562"/>
                </a:lnTo>
                <a:lnTo>
                  <a:pt x="2461259" y="25654"/>
                </a:lnTo>
                <a:close/>
              </a:path>
              <a:path w="2748915" h="78105">
                <a:moveTo>
                  <a:pt x="2513076" y="25654"/>
                </a:moveTo>
                <a:lnTo>
                  <a:pt x="2487167" y="25654"/>
                </a:lnTo>
                <a:lnTo>
                  <a:pt x="2487167" y="51562"/>
                </a:lnTo>
                <a:lnTo>
                  <a:pt x="2513076" y="51562"/>
                </a:lnTo>
                <a:lnTo>
                  <a:pt x="2513076" y="25654"/>
                </a:lnTo>
                <a:close/>
              </a:path>
              <a:path w="2748915" h="78105">
                <a:moveTo>
                  <a:pt x="2538983" y="25654"/>
                </a:moveTo>
                <a:lnTo>
                  <a:pt x="2538983" y="51562"/>
                </a:lnTo>
                <a:lnTo>
                  <a:pt x="2564891" y="51688"/>
                </a:lnTo>
                <a:lnTo>
                  <a:pt x="2564891" y="25781"/>
                </a:lnTo>
                <a:lnTo>
                  <a:pt x="2538983" y="25654"/>
                </a:lnTo>
                <a:close/>
              </a:path>
              <a:path w="2748915" h="78105">
                <a:moveTo>
                  <a:pt x="2616707" y="25781"/>
                </a:moveTo>
                <a:lnTo>
                  <a:pt x="2590800" y="25781"/>
                </a:lnTo>
                <a:lnTo>
                  <a:pt x="2590800" y="51688"/>
                </a:lnTo>
                <a:lnTo>
                  <a:pt x="2616707" y="51688"/>
                </a:lnTo>
                <a:lnTo>
                  <a:pt x="2616707" y="25781"/>
                </a:lnTo>
                <a:close/>
              </a:path>
              <a:path w="2748915" h="78105">
                <a:moveTo>
                  <a:pt x="2642616" y="25781"/>
                </a:moveTo>
                <a:lnTo>
                  <a:pt x="2642616" y="51688"/>
                </a:lnTo>
                <a:lnTo>
                  <a:pt x="2668524" y="51816"/>
                </a:lnTo>
                <a:lnTo>
                  <a:pt x="2668524" y="25908"/>
                </a:lnTo>
                <a:lnTo>
                  <a:pt x="2642616" y="25781"/>
                </a:lnTo>
                <a:close/>
              </a:path>
              <a:path w="2748915" h="78105">
                <a:moveTo>
                  <a:pt x="2709671" y="0"/>
                </a:moveTo>
                <a:lnTo>
                  <a:pt x="2694545" y="3053"/>
                </a:lnTo>
                <a:lnTo>
                  <a:pt x="2682192" y="11382"/>
                </a:lnTo>
                <a:lnTo>
                  <a:pt x="2673863" y="23735"/>
                </a:lnTo>
                <a:lnTo>
                  <a:pt x="2670809" y="38862"/>
                </a:lnTo>
                <a:lnTo>
                  <a:pt x="2673863" y="53988"/>
                </a:lnTo>
                <a:lnTo>
                  <a:pt x="2682192" y="66341"/>
                </a:lnTo>
                <a:lnTo>
                  <a:pt x="2694545" y="74670"/>
                </a:lnTo>
                <a:lnTo>
                  <a:pt x="2709671" y="77724"/>
                </a:lnTo>
                <a:lnTo>
                  <a:pt x="2724798" y="74670"/>
                </a:lnTo>
                <a:lnTo>
                  <a:pt x="2737151" y="66341"/>
                </a:lnTo>
                <a:lnTo>
                  <a:pt x="2745480" y="53988"/>
                </a:lnTo>
                <a:lnTo>
                  <a:pt x="2745918" y="51816"/>
                </a:lnTo>
                <a:lnTo>
                  <a:pt x="2694431" y="51816"/>
                </a:lnTo>
                <a:lnTo>
                  <a:pt x="2694431" y="25908"/>
                </a:lnTo>
                <a:lnTo>
                  <a:pt x="2745918" y="25908"/>
                </a:lnTo>
                <a:lnTo>
                  <a:pt x="2745480" y="23735"/>
                </a:lnTo>
                <a:lnTo>
                  <a:pt x="2737151" y="11382"/>
                </a:lnTo>
                <a:lnTo>
                  <a:pt x="2724798" y="3053"/>
                </a:lnTo>
                <a:lnTo>
                  <a:pt x="2709671" y="0"/>
                </a:lnTo>
                <a:close/>
              </a:path>
              <a:path w="2748915" h="78105">
                <a:moveTo>
                  <a:pt x="2709671" y="25908"/>
                </a:moveTo>
                <a:lnTo>
                  <a:pt x="2694431" y="25908"/>
                </a:lnTo>
                <a:lnTo>
                  <a:pt x="2694431" y="51816"/>
                </a:lnTo>
                <a:lnTo>
                  <a:pt x="2709671" y="51816"/>
                </a:lnTo>
                <a:lnTo>
                  <a:pt x="2709671" y="25908"/>
                </a:lnTo>
                <a:close/>
              </a:path>
              <a:path w="2748915" h="78105">
                <a:moveTo>
                  <a:pt x="2745918" y="25908"/>
                </a:moveTo>
                <a:lnTo>
                  <a:pt x="2709671" y="25908"/>
                </a:lnTo>
                <a:lnTo>
                  <a:pt x="2709671" y="51816"/>
                </a:lnTo>
                <a:lnTo>
                  <a:pt x="2745918" y="51816"/>
                </a:lnTo>
                <a:lnTo>
                  <a:pt x="2748533" y="38862"/>
                </a:lnTo>
                <a:lnTo>
                  <a:pt x="2745918" y="25908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85235" y="1344548"/>
            <a:ext cx="3211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Keuntungan</a:t>
            </a:r>
            <a:r>
              <a:rPr sz="18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dan</a:t>
            </a:r>
            <a:r>
              <a:rPr sz="18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Kekurangan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60603" y="2070353"/>
            <a:ext cx="3835400" cy="1275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531745" algn="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3CC33"/>
                </a:solidFill>
                <a:latin typeface="Verdana"/>
                <a:cs typeface="Verdana"/>
              </a:rPr>
              <a:t>K</a:t>
            </a:r>
            <a:r>
              <a:rPr sz="1800" b="1" spc="5" dirty="0">
                <a:solidFill>
                  <a:srgbClr val="33CC33"/>
                </a:solidFill>
                <a:latin typeface="Verdana"/>
                <a:cs typeface="Verdana"/>
              </a:rPr>
              <a:t>e</a:t>
            </a:r>
            <a:r>
              <a:rPr sz="1800" b="1" dirty="0">
                <a:solidFill>
                  <a:srgbClr val="33CC33"/>
                </a:solidFill>
                <a:latin typeface="Verdana"/>
                <a:cs typeface="Verdana"/>
              </a:rPr>
              <a:t>lebihan 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Isi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akumulator</a:t>
            </a:r>
            <a:r>
              <a:rPr sz="1600" i="1" spc="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diperuntukkan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bagi 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satu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operand,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karena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itu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tidak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 memerlukan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field alamat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(untuk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satu</a:t>
            </a:r>
            <a:endParaRPr sz="1600">
              <a:latin typeface="Verdana"/>
              <a:cs typeface="Verdana"/>
            </a:endParaRPr>
          </a:p>
          <a:p>
            <a:pPr marR="7620" algn="r">
              <a:lnSpc>
                <a:spcPts val="1914"/>
              </a:lnSpc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operand)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instruksi.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6971" y="3564128"/>
            <a:ext cx="393636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30200" algn="r">
              <a:lnSpc>
                <a:spcPct val="100000"/>
              </a:lnSpc>
              <a:spcBef>
                <a:spcPts val="95"/>
              </a:spcBef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Siklus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memerlukan</a:t>
            </a:r>
            <a:r>
              <a:rPr sz="16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waktu </a:t>
            </a:r>
            <a:r>
              <a:rPr sz="1600" i="1" spc="-55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singkat,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karena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 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pengambilan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tidak ada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siklus</a:t>
            </a:r>
            <a:endParaRPr sz="16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pengambilan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operand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44871" y="2070353"/>
            <a:ext cx="385826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6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Kekurangan</a:t>
            </a:r>
            <a:endParaRPr sz="1800">
              <a:latin typeface="Verdana"/>
              <a:cs typeface="Verdana"/>
            </a:endParaRPr>
          </a:p>
          <a:p>
            <a:pPr marL="12700" marR="5080">
              <a:lnSpc>
                <a:spcPts val="1920"/>
              </a:lnSpc>
              <a:spcBef>
                <a:spcPts val="60"/>
              </a:spcBef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Ukuran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program</a:t>
            </a:r>
            <a:r>
              <a:rPr sz="16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menjadi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panjang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 karena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banyak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menggunakan 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ekspresinya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kompleks.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44871" y="3564128"/>
            <a:ext cx="374713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Waktu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eksekusi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program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bertambah </a:t>
            </a:r>
            <a:r>
              <a:rPr sz="1600" i="1" spc="-5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karena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banyaknya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jumlah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instruksi 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program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9398" y="1886521"/>
            <a:ext cx="9164320" cy="4976495"/>
            <a:chOff x="-9398" y="1886521"/>
            <a:chExt cx="9164320" cy="4976495"/>
          </a:xfrm>
        </p:grpSpPr>
        <p:sp>
          <p:nvSpPr>
            <p:cNvPr id="3" name="object 3"/>
            <p:cNvSpPr/>
            <p:nvPr/>
          </p:nvSpPr>
          <p:spPr>
            <a:xfrm>
              <a:off x="2348484" y="3407663"/>
              <a:ext cx="1251585" cy="1237615"/>
            </a:xfrm>
            <a:custGeom>
              <a:avLst/>
              <a:gdLst/>
              <a:ahLst/>
              <a:cxnLst/>
              <a:rect l="l" t="t" r="r" b="b"/>
              <a:pathLst>
                <a:path w="1251585" h="1237614">
                  <a:moveTo>
                    <a:pt x="1251204" y="0"/>
                  </a:moveTo>
                  <a:lnTo>
                    <a:pt x="0" y="0"/>
                  </a:lnTo>
                  <a:lnTo>
                    <a:pt x="0" y="1237488"/>
                  </a:lnTo>
                  <a:lnTo>
                    <a:pt x="1251204" y="1237488"/>
                  </a:lnTo>
                  <a:lnTo>
                    <a:pt x="1251204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48484" y="3407663"/>
              <a:ext cx="1251585" cy="1237615"/>
            </a:xfrm>
            <a:custGeom>
              <a:avLst/>
              <a:gdLst/>
              <a:ahLst/>
              <a:cxnLst/>
              <a:rect l="l" t="t" r="r" b="b"/>
              <a:pathLst>
                <a:path w="1251585" h="1237614">
                  <a:moveTo>
                    <a:pt x="0" y="1237488"/>
                  </a:moveTo>
                  <a:lnTo>
                    <a:pt x="1251204" y="1237488"/>
                  </a:lnTo>
                  <a:lnTo>
                    <a:pt x="1251204" y="0"/>
                  </a:lnTo>
                  <a:lnTo>
                    <a:pt x="0" y="0"/>
                  </a:lnTo>
                  <a:lnTo>
                    <a:pt x="0" y="123748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68424" y="1891283"/>
              <a:ext cx="2239010" cy="4238625"/>
            </a:xfrm>
            <a:custGeom>
              <a:avLst/>
              <a:gdLst/>
              <a:ahLst/>
              <a:cxnLst/>
              <a:rect l="l" t="t" r="r" b="b"/>
              <a:pathLst>
                <a:path w="2239010" h="4238625">
                  <a:moveTo>
                    <a:pt x="0" y="4238244"/>
                  </a:moveTo>
                  <a:lnTo>
                    <a:pt x="2238755" y="4238244"/>
                  </a:lnTo>
                  <a:lnTo>
                    <a:pt x="2238755" y="0"/>
                  </a:lnTo>
                  <a:lnTo>
                    <a:pt x="0" y="0"/>
                  </a:lnTo>
                  <a:lnTo>
                    <a:pt x="0" y="423824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82596" y="2110739"/>
              <a:ext cx="600456" cy="96011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471928" y="3496055"/>
              <a:ext cx="1031875" cy="295910"/>
            </a:xfrm>
            <a:custGeom>
              <a:avLst/>
              <a:gdLst/>
              <a:ahLst/>
              <a:cxnLst/>
              <a:rect l="l" t="t" r="r" b="b"/>
              <a:pathLst>
                <a:path w="1031875" h="295910">
                  <a:moveTo>
                    <a:pt x="0" y="295656"/>
                  </a:moveTo>
                  <a:lnTo>
                    <a:pt x="1031748" y="295656"/>
                  </a:lnTo>
                  <a:lnTo>
                    <a:pt x="1031748" y="0"/>
                  </a:lnTo>
                  <a:lnTo>
                    <a:pt x="0" y="0"/>
                  </a:lnTo>
                  <a:lnTo>
                    <a:pt x="0" y="29565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078985" y="234442"/>
            <a:ext cx="44608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CPU</a:t>
            </a:r>
            <a:r>
              <a:rPr sz="2800" spc="-25" dirty="0"/>
              <a:t> </a:t>
            </a:r>
            <a:r>
              <a:rPr sz="2800" spc="-5" dirty="0"/>
              <a:t>Berbasis</a:t>
            </a:r>
            <a:r>
              <a:rPr sz="2800" spc="30" dirty="0"/>
              <a:t> </a:t>
            </a:r>
            <a:r>
              <a:rPr sz="2800" spc="-10" dirty="0"/>
              <a:t>Register</a:t>
            </a:r>
            <a:endParaRPr sz="2800"/>
          </a:p>
        </p:txBody>
      </p:sp>
      <p:sp>
        <p:nvSpPr>
          <p:cNvPr id="10" name="object 10"/>
          <p:cNvSpPr txBox="1"/>
          <p:nvPr/>
        </p:nvSpPr>
        <p:spPr>
          <a:xfrm>
            <a:off x="1235455" y="935863"/>
            <a:ext cx="745109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3175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Banyak</a:t>
            </a:r>
            <a:r>
              <a:rPr sz="1800" b="1" spc="2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register</a:t>
            </a:r>
            <a:r>
              <a:rPr sz="1800" b="1" spc="2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sebagai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akumulator.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Penggunaan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register-register 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tersebut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menghasilkan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program</a:t>
            </a:r>
            <a:r>
              <a:rPr sz="1800" b="1" spc="-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yang</a:t>
            </a:r>
            <a:r>
              <a:rPr sz="1800" b="1" spc="2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pendek</a:t>
            </a:r>
            <a:r>
              <a:rPr sz="1800" b="1" spc="-2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dengan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 instruksi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181866"/>
                </a:solidFill>
                <a:latin typeface="Arial"/>
                <a:cs typeface="Arial"/>
              </a:rPr>
              <a:t>yang </a:t>
            </a:r>
            <a:r>
              <a:rPr sz="1800" b="1" spc="-484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sedikit.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87498" y="3529965"/>
            <a:ext cx="7994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300" b="1" spc="-1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300" b="1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300" b="1" spc="-5" dirty="0">
                <a:solidFill>
                  <a:srgbClr val="FFFFFF"/>
                </a:solidFill>
                <a:latin typeface="Verdana"/>
                <a:cs typeface="Verdana"/>
              </a:rPr>
              <a:t>ister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46020" y="4922520"/>
            <a:ext cx="1031875" cy="360045"/>
          </a:xfrm>
          <a:prstGeom prst="rect">
            <a:avLst/>
          </a:prstGeom>
          <a:solidFill>
            <a:srgbClr val="00CC99"/>
          </a:solidFill>
          <a:ln w="9144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IR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6020" y="5516879"/>
            <a:ext cx="1031875" cy="360045"/>
          </a:xfrm>
          <a:prstGeom prst="rect">
            <a:avLst/>
          </a:prstGeom>
          <a:solidFill>
            <a:srgbClr val="00CC99"/>
          </a:solidFill>
          <a:ln w="9144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PC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40552" y="2078735"/>
            <a:ext cx="1440180" cy="20701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342265">
              <a:lnSpc>
                <a:spcPct val="100000"/>
              </a:lnSpc>
              <a:spcBef>
                <a:spcPts val="1739"/>
              </a:spcBef>
            </a:pPr>
            <a:r>
              <a:rPr sz="2000" b="1" dirty="0">
                <a:solidFill>
                  <a:srgbClr val="181866"/>
                </a:solidFill>
                <a:latin typeface="Verdana"/>
                <a:cs typeface="Verdana"/>
              </a:rPr>
              <a:t>Data</a:t>
            </a:r>
            <a:endParaRPr sz="2000">
              <a:latin typeface="Verdana"/>
              <a:cs typeface="Verdana"/>
            </a:endParaRPr>
          </a:p>
          <a:p>
            <a:pPr marL="3302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solidFill>
                  <a:srgbClr val="181866"/>
                </a:solidFill>
                <a:latin typeface="Verdana"/>
                <a:cs typeface="Verdana"/>
              </a:rPr>
              <a:t>(memori)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40552" y="4735067"/>
            <a:ext cx="1412875" cy="6858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56210" rIns="0" bIns="0" rtlCol="0">
            <a:spAutoFit/>
          </a:bodyPr>
          <a:lstStyle/>
          <a:p>
            <a:pPr marL="94615">
              <a:lnSpc>
                <a:spcPct val="100000"/>
              </a:lnSpc>
              <a:spcBef>
                <a:spcPts val="1230"/>
              </a:spcBef>
            </a:pPr>
            <a:r>
              <a:rPr sz="2000" b="1" dirty="0">
                <a:solidFill>
                  <a:srgbClr val="181866"/>
                </a:solidFill>
                <a:latin typeface="Verdana"/>
                <a:cs typeface="Verdana"/>
              </a:rPr>
              <a:t>instruksi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156966" y="2554223"/>
            <a:ext cx="3490595" cy="3208655"/>
            <a:chOff x="3156966" y="2554223"/>
            <a:chExt cx="3490595" cy="3208655"/>
          </a:xfrm>
        </p:grpSpPr>
        <p:sp>
          <p:nvSpPr>
            <p:cNvPr id="17" name="object 17"/>
            <p:cNvSpPr/>
            <p:nvPr/>
          </p:nvSpPr>
          <p:spPr>
            <a:xfrm>
              <a:off x="3639312" y="5038344"/>
              <a:ext cx="2087880" cy="169545"/>
            </a:xfrm>
            <a:custGeom>
              <a:avLst/>
              <a:gdLst/>
              <a:ahLst/>
              <a:cxnLst/>
              <a:rect l="l" t="t" r="r" b="b"/>
              <a:pathLst>
                <a:path w="2087879" h="169545">
                  <a:moveTo>
                    <a:pt x="84582" y="0"/>
                  </a:moveTo>
                  <a:lnTo>
                    <a:pt x="0" y="84581"/>
                  </a:lnTo>
                  <a:lnTo>
                    <a:pt x="84582" y="169163"/>
                  </a:lnTo>
                  <a:lnTo>
                    <a:pt x="84582" y="126872"/>
                  </a:lnTo>
                  <a:lnTo>
                    <a:pt x="2087879" y="126872"/>
                  </a:lnTo>
                  <a:lnTo>
                    <a:pt x="2087879" y="42290"/>
                  </a:lnTo>
                  <a:lnTo>
                    <a:pt x="84582" y="42290"/>
                  </a:lnTo>
                  <a:lnTo>
                    <a:pt x="8458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39312" y="5038344"/>
              <a:ext cx="2087880" cy="169545"/>
            </a:xfrm>
            <a:custGeom>
              <a:avLst/>
              <a:gdLst/>
              <a:ahLst/>
              <a:cxnLst/>
              <a:rect l="l" t="t" r="r" b="b"/>
              <a:pathLst>
                <a:path w="2087879" h="169545">
                  <a:moveTo>
                    <a:pt x="0" y="84581"/>
                  </a:moveTo>
                  <a:lnTo>
                    <a:pt x="84582" y="0"/>
                  </a:lnTo>
                  <a:lnTo>
                    <a:pt x="84582" y="42290"/>
                  </a:lnTo>
                  <a:lnTo>
                    <a:pt x="2087879" y="42290"/>
                  </a:lnTo>
                  <a:lnTo>
                    <a:pt x="2087879" y="126872"/>
                  </a:lnTo>
                  <a:lnTo>
                    <a:pt x="84582" y="126872"/>
                  </a:lnTo>
                  <a:lnTo>
                    <a:pt x="84582" y="169163"/>
                  </a:lnTo>
                  <a:lnTo>
                    <a:pt x="0" y="8458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660648" y="3933443"/>
              <a:ext cx="2216150" cy="152400"/>
            </a:xfrm>
            <a:custGeom>
              <a:avLst/>
              <a:gdLst/>
              <a:ahLst/>
              <a:cxnLst/>
              <a:rect l="l" t="t" r="r" b="b"/>
              <a:pathLst>
                <a:path w="2216150" h="152400">
                  <a:moveTo>
                    <a:pt x="2139696" y="0"/>
                  </a:moveTo>
                  <a:lnTo>
                    <a:pt x="2139696" y="38099"/>
                  </a:lnTo>
                  <a:lnTo>
                    <a:pt x="76200" y="38099"/>
                  </a:lnTo>
                  <a:lnTo>
                    <a:pt x="76200" y="0"/>
                  </a:lnTo>
                  <a:lnTo>
                    <a:pt x="0" y="76199"/>
                  </a:lnTo>
                  <a:lnTo>
                    <a:pt x="76200" y="152399"/>
                  </a:lnTo>
                  <a:lnTo>
                    <a:pt x="76200" y="114299"/>
                  </a:lnTo>
                  <a:lnTo>
                    <a:pt x="2139696" y="114299"/>
                  </a:lnTo>
                  <a:lnTo>
                    <a:pt x="2139696" y="152399"/>
                  </a:lnTo>
                  <a:lnTo>
                    <a:pt x="2215896" y="76199"/>
                  </a:lnTo>
                  <a:lnTo>
                    <a:pt x="2139696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660648" y="3933443"/>
              <a:ext cx="2216150" cy="152400"/>
            </a:xfrm>
            <a:custGeom>
              <a:avLst/>
              <a:gdLst/>
              <a:ahLst/>
              <a:cxnLst/>
              <a:rect l="l" t="t" r="r" b="b"/>
              <a:pathLst>
                <a:path w="2216150" h="152400">
                  <a:moveTo>
                    <a:pt x="0" y="76199"/>
                  </a:moveTo>
                  <a:lnTo>
                    <a:pt x="76200" y="0"/>
                  </a:lnTo>
                  <a:lnTo>
                    <a:pt x="76200" y="38099"/>
                  </a:lnTo>
                  <a:lnTo>
                    <a:pt x="2139696" y="38099"/>
                  </a:lnTo>
                  <a:lnTo>
                    <a:pt x="2139696" y="0"/>
                  </a:lnTo>
                  <a:lnTo>
                    <a:pt x="2215896" y="76199"/>
                  </a:lnTo>
                  <a:lnTo>
                    <a:pt x="2139696" y="152399"/>
                  </a:lnTo>
                  <a:lnTo>
                    <a:pt x="2139696" y="114299"/>
                  </a:lnTo>
                  <a:lnTo>
                    <a:pt x="76200" y="114299"/>
                  </a:lnTo>
                  <a:lnTo>
                    <a:pt x="76200" y="152399"/>
                  </a:lnTo>
                  <a:lnTo>
                    <a:pt x="0" y="7619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156966" y="2554223"/>
              <a:ext cx="3490595" cy="3208655"/>
            </a:xfrm>
            <a:custGeom>
              <a:avLst/>
              <a:gdLst/>
              <a:ahLst/>
              <a:cxnLst/>
              <a:rect l="l" t="t" r="r" b="b"/>
              <a:pathLst>
                <a:path w="3490595" h="3208654">
                  <a:moveTo>
                    <a:pt x="751332" y="19050"/>
                  </a:moveTo>
                  <a:lnTo>
                    <a:pt x="749833" y="11633"/>
                  </a:lnTo>
                  <a:lnTo>
                    <a:pt x="745756" y="5575"/>
                  </a:lnTo>
                  <a:lnTo>
                    <a:pt x="739698" y="1498"/>
                  </a:lnTo>
                  <a:lnTo>
                    <a:pt x="732282" y="0"/>
                  </a:lnTo>
                  <a:lnTo>
                    <a:pt x="0" y="0"/>
                  </a:lnTo>
                  <a:lnTo>
                    <a:pt x="0" y="38100"/>
                  </a:lnTo>
                  <a:lnTo>
                    <a:pt x="713232" y="38100"/>
                  </a:lnTo>
                  <a:lnTo>
                    <a:pt x="713232" y="1070356"/>
                  </a:lnTo>
                  <a:lnTo>
                    <a:pt x="522732" y="1070356"/>
                  </a:lnTo>
                  <a:lnTo>
                    <a:pt x="522732" y="1032256"/>
                  </a:lnTo>
                  <a:lnTo>
                    <a:pt x="408432" y="1089406"/>
                  </a:lnTo>
                  <a:lnTo>
                    <a:pt x="522732" y="1146556"/>
                  </a:lnTo>
                  <a:lnTo>
                    <a:pt x="522732" y="1108456"/>
                  </a:lnTo>
                  <a:lnTo>
                    <a:pt x="732282" y="1108456"/>
                  </a:lnTo>
                  <a:lnTo>
                    <a:pt x="739698" y="1106970"/>
                  </a:lnTo>
                  <a:lnTo>
                    <a:pt x="745756" y="1102893"/>
                  </a:lnTo>
                  <a:lnTo>
                    <a:pt x="749833" y="1096835"/>
                  </a:lnTo>
                  <a:lnTo>
                    <a:pt x="751332" y="1089406"/>
                  </a:lnTo>
                  <a:lnTo>
                    <a:pt x="751332" y="1070356"/>
                  </a:lnTo>
                  <a:lnTo>
                    <a:pt x="751332" y="38100"/>
                  </a:lnTo>
                  <a:lnTo>
                    <a:pt x="751332" y="19050"/>
                  </a:lnTo>
                  <a:close/>
                </a:path>
                <a:path w="3490595" h="3208654">
                  <a:moveTo>
                    <a:pt x="3490214" y="2866644"/>
                  </a:moveTo>
                  <a:lnTo>
                    <a:pt x="3296412" y="2878963"/>
                  </a:lnTo>
                  <a:lnTo>
                    <a:pt x="3323742" y="2925940"/>
                  </a:lnTo>
                  <a:lnTo>
                    <a:pt x="3306572" y="2933420"/>
                  </a:lnTo>
                  <a:lnTo>
                    <a:pt x="3255264" y="2946400"/>
                  </a:lnTo>
                  <a:lnTo>
                    <a:pt x="3194304" y="2959989"/>
                  </a:lnTo>
                  <a:lnTo>
                    <a:pt x="3090672" y="2979928"/>
                  </a:lnTo>
                  <a:lnTo>
                    <a:pt x="3013837" y="2992882"/>
                  </a:lnTo>
                  <a:lnTo>
                    <a:pt x="2931033" y="3005582"/>
                  </a:lnTo>
                  <a:lnTo>
                    <a:pt x="2842768" y="3018028"/>
                  </a:lnTo>
                  <a:lnTo>
                    <a:pt x="2749296" y="3029966"/>
                  </a:lnTo>
                  <a:lnTo>
                    <a:pt x="2547493" y="3052813"/>
                  </a:lnTo>
                  <a:lnTo>
                    <a:pt x="2327910" y="3073819"/>
                  </a:lnTo>
                  <a:lnTo>
                    <a:pt x="1970405" y="3101403"/>
                  </a:lnTo>
                  <a:lnTo>
                    <a:pt x="1585595" y="3123565"/>
                  </a:lnTo>
                  <a:lnTo>
                    <a:pt x="1180719" y="3139541"/>
                  </a:lnTo>
                  <a:lnTo>
                    <a:pt x="763778" y="3148584"/>
                  </a:lnTo>
                  <a:lnTo>
                    <a:pt x="482219" y="3150400"/>
                  </a:lnTo>
                  <a:lnTo>
                    <a:pt x="482473" y="3208299"/>
                  </a:lnTo>
                  <a:lnTo>
                    <a:pt x="764159" y="3206496"/>
                  </a:lnTo>
                  <a:lnTo>
                    <a:pt x="1182370" y="3197441"/>
                  </a:lnTo>
                  <a:lnTo>
                    <a:pt x="1588135" y="3181413"/>
                  </a:lnTo>
                  <a:lnTo>
                    <a:pt x="1974088" y="3159188"/>
                  </a:lnTo>
                  <a:lnTo>
                    <a:pt x="2332863" y="3131528"/>
                  </a:lnTo>
                  <a:lnTo>
                    <a:pt x="2553208" y="3110433"/>
                  </a:lnTo>
                  <a:lnTo>
                    <a:pt x="2756027" y="3087522"/>
                  </a:lnTo>
                  <a:lnTo>
                    <a:pt x="2850134" y="3075482"/>
                  </a:lnTo>
                  <a:lnTo>
                    <a:pt x="2939161" y="3062960"/>
                  </a:lnTo>
                  <a:lnTo>
                    <a:pt x="3022600" y="3050146"/>
                  </a:lnTo>
                  <a:lnTo>
                    <a:pt x="3100324" y="3037027"/>
                  </a:lnTo>
                  <a:lnTo>
                    <a:pt x="3172206" y="3023616"/>
                  </a:lnTo>
                  <a:lnTo>
                    <a:pt x="3237865" y="3009773"/>
                  </a:lnTo>
                  <a:lnTo>
                    <a:pt x="3297047" y="2995676"/>
                  </a:lnTo>
                  <a:lnTo>
                    <a:pt x="3328289" y="2987167"/>
                  </a:lnTo>
                  <a:lnTo>
                    <a:pt x="3353066" y="2976308"/>
                  </a:lnTo>
                  <a:lnTo>
                    <a:pt x="3383788" y="3029077"/>
                  </a:lnTo>
                  <a:lnTo>
                    <a:pt x="3459835" y="2912999"/>
                  </a:lnTo>
                  <a:lnTo>
                    <a:pt x="3490214" y="2866644"/>
                  </a:lnTo>
                  <a:close/>
                </a:path>
              </a:pathLst>
            </a:custGeom>
            <a:solidFill>
              <a:srgbClr val="2D2D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2471927" y="3887723"/>
            <a:ext cx="1031875" cy="29464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360"/>
              </a:spcBef>
            </a:pPr>
            <a:r>
              <a:rPr sz="1300" b="1" spc="-5" dirty="0">
                <a:solidFill>
                  <a:srgbClr val="FFFFFF"/>
                </a:solidFill>
                <a:latin typeface="Verdana"/>
                <a:cs typeface="Verdana"/>
              </a:rPr>
              <a:t>Register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71927" y="4239767"/>
            <a:ext cx="1031875" cy="294640"/>
          </a:xfrm>
          <a:prstGeom prst="rect">
            <a:avLst/>
          </a:prstGeom>
          <a:solidFill>
            <a:srgbClr val="00CC99"/>
          </a:solidFill>
          <a:ln w="9144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360"/>
              </a:spcBef>
            </a:pPr>
            <a:r>
              <a:rPr sz="1300" b="1" spc="-5" dirty="0">
                <a:solidFill>
                  <a:srgbClr val="FFFFFF"/>
                </a:solidFill>
                <a:latin typeface="Verdana"/>
                <a:cs typeface="Verdana"/>
              </a:rPr>
              <a:t>Register</a:t>
            </a:r>
            <a:endParaRPr sz="1300">
              <a:latin typeface="Verdana"/>
              <a:cs typeface="Verdana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894332" y="2247900"/>
            <a:ext cx="673735" cy="1854835"/>
            <a:chOff x="1894332" y="2247900"/>
            <a:chExt cx="673735" cy="1854835"/>
          </a:xfrm>
        </p:grpSpPr>
        <p:sp>
          <p:nvSpPr>
            <p:cNvPr id="25" name="object 25"/>
            <p:cNvSpPr/>
            <p:nvPr/>
          </p:nvSpPr>
          <p:spPr>
            <a:xfrm>
              <a:off x="2055876" y="2875915"/>
              <a:ext cx="262255" cy="781050"/>
            </a:xfrm>
            <a:custGeom>
              <a:avLst/>
              <a:gdLst/>
              <a:ahLst/>
              <a:cxnLst/>
              <a:rect l="l" t="t" r="r" b="b"/>
              <a:pathLst>
                <a:path w="262255" h="781050">
                  <a:moveTo>
                    <a:pt x="146366" y="36315"/>
                  </a:moveTo>
                  <a:lnTo>
                    <a:pt x="18796" y="37846"/>
                  </a:lnTo>
                  <a:lnTo>
                    <a:pt x="0" y="56896"/>
                  </a:lnTo>
                  <a:lnTo>
                    <a:pt x="0" y="761746"/>
                  </a:lnTo>
                  <a:lnTo>
                    <a:pt x="1494" y="769169"/>
                  </a:lnTo>
                  <a:lnTo>
                    <a:pt x="5572" y="775223"/>
                  </a:lnTo>
                  <a:lnTo>
                    <a:pt x="11626" y="779301"/>
                  </a:lnTo>
                  <a:lnTo>
                    <a:pt x="19050" y="780796"/>
                  </a:lnTo>
                  <a:lnTo>
                    <a:pt x="247650" y="780796"/>
                  </a:lnTo>
                  <a:lnTo>
                    <a:pt x="247650" y="761746"/>
                  </a:lnTo>
                  <a:lnTo>
                    <a:pt x="38100" y="761746"/>
                  </a:lnTo>
                  <a:lnTo>
                    <a:pt x="19050" y="742696"/>
                  </a:lnTo>
                  <a:lnTo>
                    <a:pt x="38100" y="742696"/>
                  </a:lnTo>
                  <a:lnTo>
                    <a:pt x="38100" y="75946"/>
                  </a:lnTo>
                  <a:lnTo>
                    <a:pt x="19304" y="75946"/>
                  </a:lnTo>
                  <a:lnTo>
                    <a:pt x="38100" y="56896"/>
                  </a:lnTo>
                  <a:lnTo>
                    <a:pt x="148272" y="56896"/>
                  </a:lnTo>
                  <a:lnTo>
                    <a:pt x="146366" y="36315"/>
                  </a:lnTo>
                  <a:close/>
                </a:path>
                <a:path w="262255" h="781050">
                  <a:moveTo>
                    <a:pt x="38100" y="742696"/>
                  </a:moveTo>
                  <a:lnTo>
                    <a:pt x="19050" y="742696"/>
                  </a:lnTo>
                  <a:lnTo>
                    <a:pt x="38100" y="761746"/>
                  </a:lnTo>
                  <a:lnTo>
                    <a:pt x="38100" y="742696"/>
                  </a:lnTo>
                  <a:close/>
                </a:path>
                <a:path w="262255" h="781050">
                  <a:moveTo>
                    <a:pt x="247650" y="742696"/>
                  </a:moveTo>
                  <a:lnTo>
                    <a:pt x="38100" y="742696"/>
                  </a:lnTo>
                  <a:lnTo>
                    <a:pt x="38100" y="761746"/>
                  </a:lnTo>
                  <a:lnTo>
                    <a:pt x="247650" y="761746"/>
                  </a:lnTo>
                  <a:lnTo>
                    <a:pt x="247650" y="742696"/>
                  </a:lnTo>
                  <a:close/>
                </a:path>
                <a:path w="262255" h="781050">
                  <a:moveTo>
                    <a:pt x="235593" y="36068"/>
                  </a:moveTo>
                  <a:lnTo>
                    <a:pt x="167005" y="36068"/>
                  </a:lnTo>
                  <a:lnTo>
                    <a:pt x="167386" y="74168"/>
                  </a:lnTo>
                  <a:lnTo>
                    <a:pt x="149891" y="74378"/>
                  </a:lnTo>
                  <a:lnTo>
                    <a:pt x="153543" y="113792"/>
                  </a:lnTo>
                  <a:lnTo>
                    <a:pt x="262000" y="46355"/>
                  </a:lnTo>
                  <a:lnTo>
                    <a:pt x="235593" y="36068"/>
                  </a:lnTo>
                  <a:close/>
                </a:path>
                <a:path w="262255" h="781050">
                  <a:moveTo>
                    <a:pt x="38100" y="56896"/>
                  </a:moveTo>
                  <a:lnTo>
                    <a:pt x="19304" y="75946"/>
                  </a:lnTo>
                  <a:lnTo>
                    <a:pt x="38100" y="75720"/>
                  </a:lnTo>
                  <a:lnTo>
                    <a:pt x="38100" y="56896"/>
                  </a:lnTo>
                  <a:close/>
                </a:path>
                <a:path w="262255" h="781050">
                  <a:moveTo>
                    <a:pt x="38100" y="75720"/>
                  </a:moveTo>
                  <a:lnTo>
                    <a:pt x="19304" y="75946"/>
                  </a:lnTo>
                  <a:lnTo>
                    <a:pt x="38100" y="75946"/>
                  </a:lnTo>
                  <a:lnTo>
                    <a:pt x="38100" y="75720"/>
                  </a:lnTo>
                  <a:close/>
                </a:path>
                <a:path w="262255" h="781050">
                  <a:moveTo>
                    <a:pt x="148272" y="56896"/>
                  </a:moveTo>
                  <a:lnTo>
                    <a:pt x="38100" y="56896"/>
                  </a:lnTo>
                  <a:lnTo>
                    <a:pt x="38100" y="75720"/>
                  </a:lnTo>
                  <a:lnTo>
                    <a:pt x="149891" y="74378"/>
                  </a:lnTo>
                  <a:lnTo>
                    <a:pt x="148272" y="56896"/>
                  </a:lnTo>
                  <a:close/>
                </a:path>
                <a:path w="262255" h="781050">
                  <a:moveTo>
                    <a:pt x="167005" y="36068"/>
                  </a:moveTo>
                  <a:lnTo>
                    <a:pt x="146366" y="36315"/>
                  </a:lnTo>
                  <a:lnTo>
                    <a:pt x="149891" y="74378"/>
                  </a:lnTo>
                  <a:lnTo>
                    <a:pt x="167386" y="74168"/>
                  </a:lnTo>
                  <a:lnTo>
                    <a:pt x="167005" y="36068"/>
                  </a:lnTo>
                  <a:close/>
                </a:path>
                <a:path w="262255" h="781050">
                  <a:moveTo>
                    <a:pt x="143001" y="0"/>
                  </a:moveTo>
                  <a:lnTo>
                    <a:pt x="146366" y="36315"/>
                  </a:lnTo>
                  <a:lnTo>
                    <a:pt x="167005" y="36068"/>
                  </a:lnTo>
                  <a:lnTo>
                    <a:pt x="235593" y="36068"/>
                  </a:lnTo>
                  <a:lnTo>
                    <a:pt x="143001" y="0"/>
                  </a:lnTo>
                  <a:close/>
                </a:path>
              </a:pathLst>
            </a:custGeom>
            <a:solidFill>
              <a:srgbClr val="2D2D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94332" y="2247900"/>
              <a:ext cx="673607" cy="1854708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1936242" y="2306447"/>
              <a:ext cx="510540" cy="1733550"/>
            </a:xfrm>
            <a:custGeom>
              <a:avLst/>
              <a:gdLst/>
              <a:ahLst/>
              <a:cxnLst/>
              <a:rect l="l" t="t" r="r" b="b"/>
              <a:pathLst>
                <a:path w="510539" h="1733550">
                  <a:moveTo>
                    <a:pt x="12953" y="25907"/>
                  </a:moveTo>
                  <a:lnTo>
                    <a:pt x="9525" y="25907"/>
                  </a:lnTo>
                  <a:lnTo>
                    <a:pt x="6222" y="27304"/>
                  </a:lnTo>
                  <a:lnTo>
                    <a:pt x="1396" y="32130"/>
                  </a:lnTo>
                  <a:lnTo>
                    <a:pt x="0" y="35432"/>
                  </a:lnTo>
                  <a:lnTo>
                    <a:pt x="0" y="1727200"/>
                  </a:lnTo>
                  <a:lnTo>
                    <a:pt x="5841" y="1733041"/>
                  </a:lnTo>
                  <a:lnTo>
                    <a:pt x="413003" y="1733041"/>
                  </a:lnTo>
                  <a:lnTo>
                    <a:pt x="413003" y="1720088"/>
                  </a:lnTo>
                  <a:lnTo>
                    <a:pt x="25907" y="1720088"/>
                  </a:lnTo>
                  <a:lnTo>
                    <a:pt x="12953" y="1707133"/>
                  </a:lnTo>
                  <a:lnTo>
                    <a:pt x="25907" y="1707133"/>
                  </a:lnTo>
                  <a:lnTo>
                    <a:pt x="25908" y="51834"/>
                  </a:lnTo>
                  <a:lnTo>
                    <a:pt x="12953" y="51815"/>
                  </a:lnTo>
                  <a:lnTo>
                    <a:pt x="25907" y="38862"/>
                  </a:lnTo>
                  <a:lnTo>
                    <a:pt x="432876" y="38862"/>
                  </a:lnTo>
                  <a:lnTo>
                    <a:pt x="433502" y="26524"/>
                  </a:lnTo>
                  <a:lnTo>
                    <a:pt x="12953" y="25907"/>
                  </a:lnTo>
                  <a:close/>
                </a:path>
                <a:path w="510539" h="1733550">
                  <a:moveTo>
                    <a:pt x="25907" y="1707133"/>
                  </a:moveTo>
                  <a:lnTo>
                    <a:pt x="12953" y="1707133"/>
                  </a:lnTo>
                  <a:lnTo>
                    <a:pt x="25907" y="1720088"/>
                  </a:lnTo>
                  <a:lnTo>
                    <a:pt x="25907" y="1707133"/>
                  </a:lnTo>
                  <a:close/>
                </a:path>
                <a:path w="510539" h="1733550">
                  <a:moveTo>
                    <a:pt x="413003" y="1707133"/>
                  </a:moveTo>
                  <a:lnTo>
                    <a:pt x="25907" y="1707133"/>
                  </a:lnTo>
                  <a:lnTo>
                    <a:pt x="25907" y="1720088"/>
                  </a:lnTo>
                  <a:lnTo>
                    <a:pt x="413003" y="1720088"/>
                  </a:lnTo>
                  <a:lnTo>
                    <a:pt x="413003" y="1707133"/>
                  </a:lnTo>
                  <a:close/>
                </a:path>
                <a:path w="510539" h="1733550">
                  <a:moveTo>
                    <a:pt x="434847" y="0"/>
                  </a:moveTo>
                  <a:lnTo>
                    <a:pt x="433502" y="26524"/>
                  </a:lnTo>
                  <a:lnTo>
                    <a:pt x="445896" y="26542"/>
                  </a:lnTo>
                  <a:lnTo>
                    <a:pt x="445896" y="52450"/>
                  </a:lnTo>
                  <a:lnTo>
                    <a:pt x="432186" y="52450"/>
                  </a:lnTo>
                  <a:lnTo>
                    <a:pt x="430910" y="77597"/>
                  </a:lnTo>
                  <a:lnTo>
                    <a:pt x="488453" y="52450"/>
                  </a:lnTo>
                  <a:lnTo>
                    <a:pt x="445896" y="52450"/>
                  </a:lnTo>
                  <a:lnTo>
                    <a:pt x="488499" y="52430"/>
                  </a:lnTo>
                  <a:lnTo>
                    <a:pt x="510539" y="42799"/>
                  </a:lnTo>
                  <a:lnTo>
                    <a:pt x="434847" y="0"/>
                  </a:lnTo>
                  <a:close/>
                </a:path>
                <a:path w="510539" h="1733550">
                  <a:moveTo>
                    <a:pt x="433502" y="26524"/>
                  </a:moveTo>
                  <a:lnTo>
                    <a:pt x="432187" y="52430"/>
                  </a:lnTo>
                  <a:lnTo>
                    <a:pt x="445896" y="52450"/>
                  </a:lnTo>
                  <a:lnTo>
                    <a:pt x="445896" y="26542"/>
                  </a:lnTo>
                  <a:lnTo>
                    <a:pt x="433502" y="26524"/>
                  </a:lnTo>
                  <a:close/>
                </a:path>
                <a:path w="510539" h="1733550">
                  <a:moveTo>
                    <a:pt x="432876" y="38862"/>
                  </a:moveTo>
                  <a:lnTo>
                    <a:pt x="25907" y="38862"/>
                  </a:lnTo>
                  <a:lnTo>
                    <a:pt x="25907" y="51834"/>
                  </a:lnTo>
                  <a:lnTo>
                    <a:pt x="432187" y="52430"/>
                  </a:lnTo>
                  <a:lnTo>
                    <a:pt x="432876" y="38862"/>
                  </a:lnTo>
                  <a:close/>
                </a:path>
                <a:path w="510539" h="1733550">
                  <a:moveTo>
                    <a:pt x="25907" y="38862"/>
                  </a:moveTo>
                  <a:lnTo>
                    <a:pt x="12953" y="51815"/>
                  </a:lnTo>
                  <a:lnTo>
                    <a:pt x="25908" y="51834"/>
                  </a:lnTo>
                  <a:lnTo>
                    <a:pt x="25907" y="38862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5340096"/>
            <a:ext cx="9144000" cy="1516380"/>
            <a:chOff x="761" y="5340096"/>
            <a:chExt cx="9144000" cy="15163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74380" y="5340096"/>
              <a:ext cx="577596" cy="7635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57159" y="5564124"/>
              <a:ext cx="541020" cy="7086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14032" y="5838444"/>
              <a:ext cx="566927" cy="7101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382392" y="234442"/>
            <a:ext cx="61575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/>
              <a:t>Contoh</a:t>
            </a:r>
            <a:r>
              <a:rPr sz="2200" spc="15" dirty="0"/>
              <a:t> </a:t>
            </a:r>
            <a:r>
              <a:rPr sz="2200" spc="-5" dirty="0"/>
              <a:t>Program</a:t>
            </a:r>
            <a:r>
              <a:rPr sz="2200" spc="5" dirty="0"/>
              <a:t> </a:t>
            </a:r>
            <a:r>
              <a:rPr sz="2200" spc="-5" dirty="0"/>
              <a:t>CPU</a:t>
            </a:r>
            <a:r>
              <a:rPr sz="2200" spc="10" dirty="0"/>
              <a:t> </a:t>
            </a:r>
            <a:r>
              <a:rPr sz="2200" spc="-5" dirty="0"/>
              <a:t>Berbasis</a:t>
            </a:r>
            <a:r>
              <a:rPr sz="2200" spc="-10" dirty="0"/>
              <a:t> Register</a:t>
            </a:r>
            <a:endParaRPr sz="2200"/>
          </a:p>
        </p:txBody>
      </p:sp>
      <p:sp>
        <p:nvSpPr>
          <p:cNvPr id="8" name="object 8"/>
          <p:cNvSpPr txBox="1"/>
          <p:nvPr/>
        </p:nvSpPr>
        <p:spPr>
          <a:xfrm>
            <a:off x="762406" y="1453134"/>
            <a:ext cx="7642225" cy="3286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7480" marR="14604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Tuliskan sebuah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program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bahasa rakitan dalam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arsitektur </a:t>
            </a:r>
            <a:r>
              <a:rPr sz="1800" b="1" spc="-60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 register</a:t>
            </a:r>
            <a:r>
              <a:rPr sz="1800" b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800" b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menyelesaikan statemen</a:t>
            </a:r>
            <a:endParaRPr sz="1800">
              <a:latin typeface="Verdana"/>
              <a:cs typeface="Verdana"/>
            </a:endParaRPr>
          </a:p>
          <a:p>
            <a:pPr marL="135890" algn="ctr">
              <a:lnSpc>
                <a:spcPct val="100000"/>
              </a:lnSpc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(A+B)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–</a:t>
            </a:r>
            <a:r>
              <a:rPr sz="1800" b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(C+D)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Verdana"/>
              <a:cs typeface="Verdana"/>
            </a:endParaRPr>
          </a:p>
          <a:p>
            <a:pPr marL="139065" algn="ctr">
              <a:lnSpc>
                <a:spcPct val="100000"/>
              </a:lnSpc>
            </a:pPr>
            <a:r>
              <a:rPr sz="1400" b="1" dirty="0">
                <a:solidFill>
                  <a:srgbClr val="16165D"/>
                </a:solidFill>
                <a:latin typeface="Verdana"/>
                <a:cs typeface="Verdana"/>
              </a:rPr>
              <a:t>Penyelesaian</a:t>
            </a:r>
            <a:r>
              <a:rPr sz="1400" b="1" spc="-6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16165D"/>
                </a:solidFill>
                <a:latin typeface="Verdana"/>
                <a:cs typeface="Verdana"/>
              </a:rPr>
              <a:t>menggunakan</a:t>
            </a:r>
            <a:r>
              <a:rPr sz="1400" b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Verdana"/>
                <a:cs typeface="Verdana"/>
              </a:rPr>
              <a:t>memori-register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7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1332230" algn="l"/>
              </a:tabLst>
            </a:pPr>
            <a:r>
              <a:rPr sz="1600" b="1" i="1" spc="-5" dirty="0">
                <a:solidFill>
                  <a:srgbClr val="FF0000"/>
                </a:solidFill>
                <a:latin typeface="Verdana"/>
                <a:cs typeface="Verdana"/>
              </a:rPr>
              <a:t>LD</a:t>
            </a:r>
            <a:r>
              <a:rPr sz="1600" b="1" i="1" spc="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R1,</a:t>
            </a:r>
            <a:r>
              <a:rPr sz="1600" b="1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A	:</a:t>
            </a:r>
            <a:r>
              <a:rPr sz="1600" b="1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Salin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register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R1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1316355" algn="l"/>
              </a:tabLst>
            </a:pP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ADD</a:t>
            </a:r>
            <a:r>
              <a:rPr sz="1600" b="1" i="1" spc="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R1, B	:</a:t>
            </a:r>
            <a:r>
              <a:rPr sz="1600" b="1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Jumlahkan</a:t>
            </a:r>
            <a:r>
              <a:rPr sz="16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isi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R1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B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hasilnya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disimpan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di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R1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1322070" algn="l"/>
              </a:tabLst>
            </a:pPr>
            <a:r>
              <a:rPr sz="1600" b="1" i="1" spc="-5" dirty="0">
                <a:solidFill>
                  <a:srgbClr val="FF0000"/>
                </a:solidFill>
                <a:latin typeface="Verdana"/>
                <a:cs typeface="Verdana"/>
              </a:rPr>
              <a:t>LD</a:t>
            </a:r>
            <a:r>
              <a:rPr sz="1600" b="1" i="1" spc="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R2,</a:t>
            </a:r>
            <a:r>
              <a:rPr sz="1600" b="1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C	:</a:t>
            </a:r>
            <a:r>
              <a:rPr sz="1600" b="1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Salin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C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R2</a:t>
            </a:r>
            <a:endParaRPr sz="16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tabLst>
                <a:tab pos="1329690" algn="l"/>
                <a:tab pos="1385570" algn="l"/>
              </a:tabLst>
            </a:pP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ADD</a:t>
            </a:r>
            <a:r>
              <a:rPr sz="1600" b="1" i="1" spc="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R2, D	:</a:t>
            </a:r>
            <a:r>
              <a:rPr sz="1600" b="1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Jumlahkan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isi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R2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simpan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hasilnya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R2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SUB</a:t>
            </a:r>
            <a:r>
              <a:rPr sz="1600" b="1" i="1" spc="2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R1,</a:t>
            </a:r>
            <a:r>
              <a:rPr sz="1600" b="1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i="1" spc="-10" dirty="0">
                <a:solidFill>
                  <a:srgbClr val="16165D"/>
                </a:solidFill>
                <a:latin typeface="Verdana"/>
                <a:cs typeface="Verdana"/>
              </a:rPr>
              <a:t>R2</a:t>
            </a:r>
            <a:r>
              <a:rPr sz="1600" b="1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sz="1600" b="1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Kurangkan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isi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R1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6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R2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dan simpan</a:t>
            </a:r>
            <a:r>
              <a:rPr sz="16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hasilnya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R1 </a:t>
            </a:r>
            <a:r>
              <a:rPr sz="1600" i="1" spc="-5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ST</a:t>
            </a:r>
            <a:r>
              <a:rPr sz="1600" b="1" i="1" spc="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R1,</a:t>
            </a:r>
            <a:r>
              <a:rPr sz="1600" b="1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X		:</a:t>
            </a:r>
            <a:r>
              <a:rPr sz="1600" b="1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Simpan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hasil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R1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ke dalam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lokasi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13254" y="2814827"/>
            <a:ext cx="4431030" cy="78105"/>
          </a:xfrm>
          <a:custGeom>
            <a:avLst/>
            <a:gdLst/>
            <a:ahLst/>
            <a:cxnLst/>
            <a:rect l="l" t="t" r="r" b="b"/>
            <a:pathLst>
              <a:path w="4431030" h="78105">
                <a:moveTo>
                  <a:pt x="25907" y="25908"/>
                </a:moveTo>
                <a:lnTo>
                  <a:pt x="0" y="25908"/>
                </a:lnTo>
                <a:lnTo>
                  <a:pt x="0" y="51816"/>
                </a:lnTo>
                <a:lnTo>
                  <a:pt x="25907" y="51816"/>
                </a:lnTo>
                <a:lnTo>
                  <a:pt x="25907" y="25908"/>
                </a:lnTo>
                <a:close/>
              </a:path>
              <a:path w="4431030" h="78105">
                <a:moveTo>
                  <a:pt x="77723" y="25908"/>
                </a:moveTo>
                <a:lnTo>
                  <a:pt x="51815" y="25908"/>
                </a:lnTo>
                <a:lnTo>
                  <a:pt x="51815" y="51816"/>
                </a:lnTo>
                <a:lnTo>
                  <a:pt x="77723" y="51816"/>
                </a:lnTo>
                <a:lnTo>
                  <a:pt x="77723" y="25908"/>
                </a:lnTo>
                <a:close/>
              </a:path>
              <a:path w="4431030" h="78105">
                <a:moveTo>
                  <a:pt x="129539" y="25908"/>
                </a:moveTo>
                <a:lnTo>
                  <a:pt x="103631" y="25908"/>
                </a:lnTo>
                <a:lnTo>
                  <a:pt x="103631" y="51816"/>
                </a:lnTo>
                <a:lnTo>
                  <a:pt x="129539" y="51816"/>
                </a:lnTo>
                <a:lnTo>
                  <a:pt x="129539" y="25908"/>
                </a:lnTo>
                <a:close/>
              </a:path>
              <a:path w="4431030" h="78105">
                <a:moveTo>
                  <a:pt x="181356" y="25908"/>
                </a:moveTo>
                <a:lnTo>
                  <a:pt x="155447" y="25908"/>
                </a:lnTo>
                <a:lnTo>
                  <a:pt x="155447" y="51816"/>
                </a:lnTo>
                <a:lnTo>
                  <a:pt x="181356" y="51816"/>
                </a:lnTo>
                <a:lnTo>
                  <a:pt x="181356" y="25908"/>
                </a:lnTo>
                <a:close/>
              </a:path>
              <a:path w="4431030" h="78105">
                <a:moveTo>
                  <a:pt x="233171" y="25908"/>
                </a:moveTo>
                <a:lnTo>
                  <a:pt x="207263" y="25908"/>
                </a:lnTo>
                <a:lnTo>
                  <a:pt x="207263" y="51816"/>
                </a:lnTo>
                <a:lnTo>
                  <a:pt x="233171" y="51816"/>
                </a:lnTo>
                <a:lnTo>
                  <a:pt x="233171" y="25908"/>
                </a:lnTo>
                <a:close/>
              </a:path>
              <a:path w="4431030" h="78105">
                <a:moveTo>
                  <a:pt x="284988" y="25908"/>
                </a:moveTo>
                <a:lnTo>
                  <a:pt x="259079" y="25908"/>
                </a:lnTo>
                <a:lnTo>
                  <a:pt x="259079" y="51816"/>
                </a:lnTo>
                <a:lnTo>
                  <a:pt x="284988" y="51816"/>
                </a:lnTo>
                <a:lnTo>
                  <a:pt x="284988" y="25908"/>
                </a:lnTo>
                <a:close/>
              </a:path>
              <a:path w="4431030" h="78105">
                <a:moveTo>
                  <a:pt x="336803" y="25908"/>
                </a:moveTo>
                <a:lnTo>
                  <a:pt x="310895" y="25908"/>
                </a:lnTo>
                <a:lnTo>
                  <a:pt x="310895" y="51816"/>
                </a:lnTo>
                <a:lnTo>
                  <a:pt x="336803" y="51816"/>
                </a:lnTo>
                <a:lnTo>
                  <a:pt x="336803" y="25908"/>
                </a:lnTo>
                <a:close/>
              </a:path>
              <a:path w="4431030" h="78105">
                <a:moveTo>
                  <a:pt x="388619" y="25908"/>
                </a:moveTo>
                <a:lnTo>
                  <a:pt x="362712" y="25908"/>
                </a:lnTo>
                <a:lnTo>
                  <a:pt x="362712" y="51816"/>
                </a:lnTo>
                <a:lnTo>
                  <a:pt x="388619" y="51816"/>
                </a:lnTo>
                <a:lnTo>
                  <a:pt x="388619" y="25908"/>
                </a:lnTo>
                <a:close/>
              </a:path>
              <a:path w="4431030" h="78105">
                <a:moveTo>
                  <a:pt x="440435" y="25908"/>
                </a:moveTo>
                <a:lnTo>
                  <a:pt x="414527" y="25908"/>
                </a:lnTo>
                <a:lnTo>
                  <a:pt x="414527" y="51816"/>
                </a:lnTo>
                <a:lnTo>
                  <a:pt x="440435" y="51816"/>
                </a:lnTo>
                <a:lnTo>
                  <a:pt x="440435" y="25908"/>
                </a:lnTo>
                <a:close/>
              </a:path>
              <a:path w="4431030" h="78105">
                <a:moveTo>
                  <a:pt x="492251" y="25908"/>
                </a:moveTo>
                <a:lnTo>
                  <a:pt x="466344" y="25908"/>
                </a:lnTo>
                <a:lnTo>
                  <a:pt x="466344" y="51816"/>
                </a:lnTo>
                <a:lnTo>
                  <a:pt x="492251" y="51816"/>
                </a:lnTo>
                <a:lnTo>
                  <a:pt x="492251" y="25908"/>
                </a:lnTo>
                <a:close/>
              </a:path>
              <a:path w="4431030" h="78105">
                <a:moveTo>
                  <a:pt x="544068" y="25908"/>
                </a:moveTo>
                <a:lnTo>
                  <a:pt x="518159" y="25908"/>
                </a:lnTo>
                <a:lnTo>
                  <a:pt x="518159" y="51816"/>
                </a:lnTo>
                <a:lnTo>
                  <a:pt x="544068" y="51816"/>
                </a:lnTo>
                <a:lnTo>
                  <a:pt x="544068" y="25908"/>
                </a:lnTo>
                <a:close/>
              </a:path>
              <a:path w="4431030" h="78105">
                <a:moveTo>
                  <a:pt x="595883" y="25908"/>
                </a:moveTo>
                <a:lnTo>
                  <a:pt x="569976" y="25908"/>
                </a:lnTo>
                <a:lnTo>
                  <a:pt x="569976" y="51816"/>
                </a:lnTo>
                <a:lnTo>
                  <a:pt x="595883" y="51816"/>
                </a:lnTo>
                <a:lnTo>
                  <a:pt x="595883" y="25908"/>
                </a:lnTo>
                <a:close/>
              </a:path>
              <a:path w="4431030" h="78105">
                <a:moveTo>
                  <a:pt x="647700" y="25908"/>
                </a:moveTo>
                <a:lnTo>
                  <a:pt x="621791" y="25908"/>
                </a:lnTo>
                <a:lnTo>
                  <a:pt x="621791" y="51816"/>
                </a:lnTo>
                <a:lnTo>
                  <a:pt x="647700" y="51816"/>
                </a:lnTo>
                <a:lnTo>
                  <a:pt x="647700" y="25908"/>
                </a:lnTo>
                <a:close/>
              </a:path>
              <a:path w="4431030" h="78105">
                <a:moveTo>
                  <a:pt x="699515" y="25908"/>
                </a:moveTo>
                <a:lnTo>
                  <a:pt x="673607" y="25908"/>
                </a:lnTo>
                <a:lnTo>
                  <a:pt x="673607" y="51816"/>
                </a:lnTo>
                <a:lnTo>
                  <a:pt x="699515" y="51816"/>
                </a:lnTo>
                <a:lnTo>
                  <a:pt x="699515" y="25908"/>
                </a:lnTo>
                <a:close/>
              </a:path>
              <a:path w="4431030" h="78105">
                <a:moveTo>
                  <a:pt x="751332" y="25908"/>
                </a:moveTo>
                <a:lnTo>
                  <a:pt x="725423" y="25908"/>
                </a:lnTo>
                <a:lnTo>
                  <a:pt x="725423" y="51816"/>
                </a:lnTo>
                <a:lnTo>
                  <a:pt x="751332" y="51816"/>
                </a:lnTo>
                <a:lnTo>
                  <a:pt x="751332" y="25908"/>
                </a:lnTo>
                <a:close/>
              </a:path>
              <a:path w="4431030" h="78105">
                <a:moveTo>
                  <a:pt x="803147" y="25908"/>
                </a:moveTo>
                <a:lnTo>
                  <a:pt x="777239" y="25908"/>
                </a:lnTo>
                <a:lnTo>
                  <a:pt x="777239" y="51816"/>
                </a:lnTo>
                <a:lnTo>
                  <a:pt x="803147" y="51816"/>
                </a:lnTo>
                <a:lnTo>
                  <a:pt x="803147" y="25908"/>
                </a:lnTo>
                <a:close/>
              </a:path>
              <a:path w="4431030" h="78105">
                <a:moveTo>
                  <a:pt x="854963" y="25908"/>
                </a:moveTo>
                <a:lnTo>
                  <a:pt x="829056" y="25908"/>
                </a:lnTo>
                <a:lnTo>
                  <a:pt x="829056" y="51816"/>
                </a:lnTo>
                <a:lnTo>
                  <a:pt x="854963" y="51816"/>
                </a:lnTo>
                <a:lnTo>
                  <a:pt x="854963" y="25908"/>
                </a:lnTo>
                <a:close/>
              </a:path>
              <a:path w="4431030" h="78105">
                <a:moveTo>
                  <a:pt x="906780" y="25908"/>
                </a:moveTo>
                <a:lnTo>
                  <a:pt x="880871" y="25908"/>
                </a:lnTo>
                <a:lnTo>
                  <a:pt x="880871" y="51816"/>
                </a:lnTo>
                <a:lnTo>
                  <a:pt x="906780" y="51816"/>
                </a:lnTo>
                <a:lnTo>
                  <a:pt x="906780" y="25908"/>
                </a:lnTo>
                <a:close/>
              </a:path>
              <a:path w="4431030" h="78105">
                <a:moveTo>
                  <a:pt x="958595" y="25908"/>
                </a:moveTo>
                <a:lnTo>
                  <a:pt x="932687" y="25908"/>
                </a:lnTo>
                <a:lnTo>
                  <a:pt x="932687" y="51816"/>
                </a:lnTo>
                <a:lnTo>
                  <a:pt x="958595" y="51816"/>
                </a:lnTo>
                <a:lnTo>
                  <a:pt x="958595" y="25908"/>
                </a:lnTo>
                <a:close/>
              </a:path>
              <a:path w="4431030" h="78105">
                <a:moveTo>
                  <a:pt x="1010411" y="25908"/>
                </a:moveTo>
                <a:lnTo>
                  <a:pt x="984504" y="25908"/>
                </a:lnTo>
                <a:lnTo>
                  <a:pt x="984504" y="51816"/>
                </a:lnTo>
                <a:lnTo>
                  <a:pt x="1010411" y="51816"/>
                </a:lnTo>
                <a:lnTo>
                  <a:pt x="1010411" y="25908"/>
                </a:lnTo>
                <a:close/>
              </a:path>
              <a:path w="4431030" h="78105">
                <a:moveTo>
                  <a:pt x="1062228" y="25908"/>
                </a:moveTo>
                <a:lnTo>
                  <a:pt x="1036319" y="25908"/>
                </a:lnTo>
                <a:lnTo>
                  <a:pt x="1036319" y="51816"/>
                </a:lnTo>
                <a:lnTo>
                  <a:pt x="1062228" y="51816"/>
                </a:lnTo>
                <a:lnTo>
                  <a:pt x="1062228" y="25908"/>
                </a:lnTo>
                <a:close/>
              </a:path>
              <a:path w="4431030" h="78105">
                <a:moveTo>
                  <a:pt x="1114044" y="25908"/>
                </a:moveTo>
                <a:lnTo>
                  <a:pt x="1088135" y="25908"/>
                </a:lnTo>
                <a:lnTo>
                  <a:pt x="1088135" y="51816"/>
                </a:lnTo>
                <a:lnTo>
                  <a:pt x="1114044" y="51816"/>
                </a:lnTo>
                <a:lnTo>
                  <a:pt x="1114044" y="25908"/>
                </a:lnTo>
                <a:close/>
              </a:path>
              <a:path w="4431030" h="78105">
                <a:moveTo>
                  <a:pt x="1165859" y="25908"/>
                </a:moveTo>
                <a:lnTo>
                  <a:pt x="1139951" y="25908"/>
                </a:lnTo>
                <a:lnTo>
                  <a:pt x="1139951" y="51816"/>
                </a:lnTo>
                <a:lnTo>
                  <a:pt x="1165859" y="51816"/>
                </a:lnTo>
                <a:lnTo>
                  <a:pt x="1165859" y="25908"/>
                </a:lnTo>
                <a:close/>
              </a:path>
              <a:path w="4431030" h="78105">
                <a:moveTo>
                  <a:pt x="1217675" y="25908"/>
                </a:moveTo>
                <a:lnTo>
                  <a:pt x="1191768" y="25908"/>
                </a:lnTo>
                <a:lnTo>
                  <a:pt x="1191768" y="51816"/>
                </a:lnTo>
                <a:lnTo>
                  <a:pt x="1217675" y="51816"/>
                </a:lnTo>
                <a:lnTo>
                  <a:pt x="1217675" y="25908"/>
                </a:lnTo>
                <a:close/>
              </a:path>
              <a:path w="4431030" h="78105">
                <a:moveTo>
                  <a:pt x="1269492" y="25908"/>
                </a:moveTo>
                <a:lnTo>
                  <a:pt x="1243583" y="25908"/>
                </a:lnTo>
                <a:lnTo>
                  <a:pt x="1243583" y="51816"/>
                </a:lnTo>
                <a:lnTo>
                  <a:pt x="1269492" y="51816"/>
                </a:lnTo>
                <a:lnTo>
                  <a:pt x="1269492" y="25908"/>
                </a:lnTo>
                <a:close/>
              </a:path>
              <a:path w="4431030" h="78105">
                <a:moveTo>
                  <a:pt x="1321308" y="25908"/>
                </a:moveTo>
                <a:lnTo>
                  <a:pt x="1295399" y="25908"/>
                </a:lnTo>
                <a:lnTo>
                  <a:pt x="1295399" y="51816"/>
                </a:lnTo>
                <a:lnTo>
                  <a:pt x="1321308" y="51816"/>
                </a:lnTo>
                <a:lnTo>
                  <a:pt x="1321308" y="25908"/>
                </a:lnTo>
                <a:close/>
              </a:path>
              <a:path w="4431030" h="78105">
                <a:moveTo>
                  <a:pt x="1373123" y="25908"/>
                </a:moveTo>
                <a:lnTo>
                  <a:pt x="1347216" y="25908"/>
                </a:lnTo>
                <a:lnTo>
                  <a:pt x="1347216" y="51816"/>
                </a:lnTo>
                <a:lnTo>
                  <a:pt x="1373123" y="51816"/>
                </a:lnTo>
                <a:lnTo>
                  <a:pt x="1373123" y="25908"/>
                </a:lnTo>
                <a:close/>
              </a:path>
              <a:path w="4431030" h="78105">
                <a:moveTo>
                  <a:pt x="1424940" y="25908"/>
                </a:moveTo>
                <a:lnTo>
                  <a:pt x="1399032" y="25908"/>
                </a:lnTo>
                <a:lnTo>
                  <a:pt x="1399032" y="51816"/>
                </a:lnTo>
                <a:lnTo>
                  <a:pt x="1424940" y="51816"/>
                </a:lnTo>
                <a:lnTo>
                  <a:pt x="1424940" y="25908"/>
                </a:lnTo>
                <a:close/>
              </a:path>
              <a:path w="4431030" h="78105">
                <a:moveTo>
                  <a:pt x="1476756" y="25908"/>
                </a:moveTo>
                <a:lnTo>
                  <a:pt x="1450847" y="25908"/>
                </a:lnTo>
                <a:lnTo>
                  <a:pt x="1450847" y="51816"/>
                </a:lnTo>
                <a:lnTo>
                  <a:pt x="1476756" y="51816"/>
                </a:lnTo>
                <a:lnTo>
                  <a:pt x="1476756" y="25908"/>
                </a:lnTo>
                <a:close/>
              </a:path>
              <a:path w="4431030" h="78105">
                <a:moveTo>
                  <a:pt x="1528571" y="25908"/>
                </a:moveTo>
                <a:lnTo>
                  <a:pt x="1502663" y="25908"/>
                </a:lnTo>
                <a:lnTo>
                  <a:pt x="1502663" y="51816"/>
                </a:lnTo>
                <a:lnTo>
                  <a:pt x="1528571" y="51816"/>
                </a:lnTo>
                <a:lnTo>
                  <a:pt x="1528571" y="25908"/>
                </a:lnTo>
                <a:close/>
              </a:path>
              <a:path w="4431030" h="78105">
                <a:moveTo>
                  <a:pt x="1580387" y="25908"/>
                </a:moveTo>
                <a:lnTo>
                  <a:pt x="1554480" y="25908"/>
                </a:lnTo>
                <a:lnTo>
                  <a:pt x="1554480" y="51816"/>
                </a:lnTo>
                <a:lnTo>
                  <a:pt x="1580387" y="51816"/>
                </a:lnTo>
                <a:lnTo>
                  <a:pt x="1580387" y="25908"/>
                </a:lnTo>
                <a:close/>
              </a:path>
              <a:path w="4431030" h="78105">
                <a:moveTo>
                  <a:pt x="1632204" y="25908"/>
                </a:moveTo>
                <a:lnTo>
                  <a:pt x="1606295" y="25908"/>
                </a:lnTo>
                <a:lnTo>
                  <a:pt x="1606295" y="51816"/>
                </a:lnTo>
                <a:lnTo>
                  <a:pt x="1632204" y="51816"/>
                </a:lnTo>
                <a:lnTo>
                  <a:pt x="1632204" y="25908"/>
                </a:lnTo>
                <a:close/>
              </a:path>
              <a:path w="4431030" h="78105">
                <a:moveTo>
                  <a:pt x="1684020" y="25908"/>
                </a:moveTo>
                <a:lnTo>
                  <a:pt x="1658111" y="25908"/>
                </a:lnTo>
                <a:lnTo>
                  <a:pt x="1658111" y="51816"/>
                </a:lnTo>
                <a:lnTo>
                  <a:pt x="1684020" y="51816"/>
                </a:lnTo>
                <a:lnTo>
                  <a:pt x="1684020" y="25908"/>
                </a:lnTo>
                <a:close/>
              </a:path>
              <a:path w="4431030" h="78105">
                <a:moveTo>
                  <a:pt x="1735835" y="25908"/>
                </a:moveTo>
                <a:lnTo>
                  <a:pt x="1709928" y="25908"/>
                </a:lnTo>
                <a:lnTo>
                  <a:pt x="1709928" y="51816"/>
                </a:lnTo>
                <a:lnTo>
                  <a:pt x="1735835" y="51816"/>
                </a:lnTo>
                <a:lnTo>
                  <a:pt x="1735835" y="25908"/>
                </a:lnTo>
                <a:close/>
              </a:path>
              <a:path w="4431030" h="78105">
                <a:moveTo>
                  <a:pt x="1787651" y="25908"/>
                </a:moveTo>
                <a:lnTo>
                  <a:pt x="1761744" y="25908"/>
                </a:lnTo>
                <a:lnTo>
                  <a:pt x="1761744" y="51816"/>
                </a:lnTo>
                <a:lnTo>
                  <a:pt x="1787651" y="51816"/>
                </a:lnTo>
                <a:lnTo>
                  <a:pt x="1787651" y="25908"/>
                </a:lnTo>
                <a:close/>
              </a:path>
              <a:path w="4431030" h="78105">
                <a:moveTo>
                  <a:pt x="1839468" y="25908"/>
                </a:moveTo>
                <a:lnTo>
                  <a:pt x="1813559" y="25908"/>
                </a:lnTo>
                <a:lnTo>
                  <a:pt x="1813559" y="51816"/>
                </a:lnTo>
                <a:lnTo>
                  <a:pt x="1839468" y="51816"/>
                </a:lnTo>
                <a:lnTo>
                  <a:pt x="1839468" y="25908"/>
                </a:lnTo>
                <a:close/>
              </a:path>
              <a:path w="4431030" h="78105">
                <a:moveTo>
                  <a:pt x="1891283" y="25908"/>
                </a:moveTo>
                <a:lnTo>
                  <a:pt x="1865375" y="25908"/>
                </a:lnTo>
                <a:lnTo>
                  <a:pt x="1865375" y="51816"/>
                </a:lnTo>
                <a:lnTo>
                  <a:pt x="1891283" y="51816"/>
                </a:lnTo>
                <a:lnTo>
                  <a:pt x="1891283" y="25908"/>
                </a:lnTo>
                <a:close/>
              </a:path>
              <a:path w="4431030" h="78105">
                <a:moveTo>
                  <a:pt x="1943099" y="25908"/>
                </a:moveTo>
                <a:lnTo>
                  <a:pt x="1917192" y="25908"/>
                </a:lnTo>
                <a:lnTo>
                  <a:pt x="1917192" y="51816"/>
                </a:lnTo>
                <a:lnTo>
                  <a:pt x="1943099" y="51816"/>
                </a:lnTo>
                <a:lnTo>
                  <a:pt x="1943099" y="25908"/>
                </a:lnTo>
                <a:close/>
              </a:path>
              <a:path w="4431030" h="78105">
                <a:moveTo>
                  <a:pt x="1994916" y="25908"/>
                </a:moveTo>
                <a:lnTo>
                  <a:pt x="1969008" y="25908"/>
                </a:lnTo>
                <a:lnTo>
                  <a:pt x="1969008" y="51816"/>
                </a:lnTo>
                <a:lnTo>
                  <a:pt x="1994916" y="51816"/>
                </a:lnTo>
                <a:lnTo>
                  <a:pt x="1994916" y="25908"/>
                </a:lnTo>
                <a:close/>
              </a:path>
              <a:path w="4431030" h="78105">
                <a:moveTo>
                  <a:pt x="2046732" y="25908"/>
                </a:moveTo>
                <a:lnTo>
                  <a:pt x="2020823" y="25908"/>
                </a:lnTo>
                <a:lnTo>
                  <a:pt x="2020823" y="51816"/>
                </a:lnTo>
                <a:lnTo>
                  <a:pt x="2046732" y="51816"/>
                </a:lnTo>
                <a:lnTo>
                  <a:pt x="2046732" y="25908"/>
                </a:lnTo>
                <a:close/>
              </a:path>
              <a:path w="4431030" h="78105">
                <a:moveTo>
                  <a:pt x="2098547" y="25908"/>
                </a:moveTo>
                <a:lnTo>
                  <a:pt x="2072640" y="25908"/>
                </a:lnTo>
                <a:lnTo>
                  <a:pt x="2072640" y="51816"/>
                </a:lnTo>
                <a:lnTo>
                  <a:pt x="2098547" y="51816"/>
                </a:lnTo>
                <a:lnTo>
                  <a:pt x="2098547" y="25908"/>
                </a:lnTo>
                <a:close/>
              </a:path>
              <a:path w="4431030" h="78105">
                <a:moveTo>
                  <a:pt x="2150363" y="25908"/>
                </a:moveTo>
                <a:lnTo>
                  <a:pt x="2124456" y="25908"/>
                </a:lnTo>
                <a:lnTo>
                  <a:pt x="2124456" y="51816"/>
                </a:lnTo>
                <a:lnTo>
                  <a:pt x="2150363" y="51816"/>
                </a:lnTo>
                <a:lnTo>
                  <a:pt x="2150363" y="25908"/>
                </a:lnTo>
                <a:close/>
              </a:path>
              <a:path w="4431030" h="78105">
                <a:moveTo>
                  <a:pt x="2202180" y="25908"/>
                </a:moveTo>
                <a:lnTo>
                  <a:pt x="2176272" y="25908"/>
                </a:lnTo>
                <a:lnTo>
                  <a:pt x="2176272" y="51816"/>
                </a:lnTo>
                <a:lnTo>
                  <a:pt x="2202180" y="51816"/>
                </a:lnTo>
                <a:lnTo>
                  <a:pt x="2202180" y="25908"/>
                </a:lnTo>
                <a:close/>
              </a:path>
              <a:path w="4431030" h="78105">
                <a:moveTo>
                  <a:pt x="2253996" y="25908"/>
                </a:moveTo>
                <a:lnTo>
                  <a:pt x="2228087" y="25908"/>
                </a:lnTo>
                <a:lnTo>
                  <a:pt x="2228087" y="51816"/>
                </a:lnTo>
                <a:lnTo>
                  <a:pt x="2253996" y="51816"/>
                </a:lnTo>
                <a:lnTo>
                  <a:pt x="2253996" y="25908"/>
                </a:lnTo>
                <a:close/>
              </a:path>
              <a:path w="4431030" h="78105">
                <a:moveTo>
                  <a:pt x="2305811" y="25908"/>
                </a:moveTo>
                <a:lnTo>
                  <a:pt x="2279904" y="25908"/>
                </a:lnTo>
                <a:lnTo>
                  <a:pt x="2279904" y="51816"/>
                </a:lnTo>
                <a:lnTo>
                  <a:pt x="2305811" y="51816"/>
                </a:lnTo>
                <a:lnTo>
                  <a:pt x="2305811" y="25908"/>
                </a:lnTo>
                <a:close/>
              </a:path>
              <a:path w="4431030" h="78105">
                <a:moveTo>
                  <a:pt x="2357628" y="25908"/>
                </a:moveTo>
                <a:lnTo>
                  <a:pt x="2331720" y="25908"/>
                </a:lnTo>
                <a:lnTo>
                  <a:pt x="2331720" y="51816"/>
                </a:lnTo>
                <a:lnTo>
                  <a:pt x="2357628" y="51816"/>
                </a:lnTo>
                <a:lnTo>
                  <a:pt x="2357628" y="25908"/>
                </a:lnTo>
                <a:close/>
              </a:path>
              <a:path w="4431030" h="78105">
                <a:moveTo>
                  <a:pt x="2409444" y="25908"/>
                </a:moveTo>
                <a:lnTo>
                  <a:pt x="2383535" y="25908"/>
                </a:lnTo>
                <a:lnTo>
                  <a:pt x="2383535" y="51816"/>
                </a:lnTo>
                <a:lnTo>
                  <a:pt x="2409444" y="51816"/>
                </a:lnTo>
                <a:lnTo>
                  <a:pt x="2409444" y="25908"/>
                </a:lnTo>
                <a:close/>
              </a:path>
              <a:path w="4431030" h="78105">
                <a:moveTo>
                  <a:pt x="2461260" y="25908"/>
                </a:moveTo>
                <a:lnTo>
                  <a:pt x="2435351" y="25908"/>
                </a:lnTo>
                <a:lnTo>
                  <a:pt x="2435351" y="51816"/>
                </a:lnTo>
                <a:lnTo>
                  <a:pt x="2461260" y="51816"/>
                </a:lnTo>
                <a:lnTo>
                  <a:pt x="2461260" y="25908"/>
                </a:lnTo>
                <a:close/>
              </a:path>
              <a:path w="4431030" h="78105">
                <a:moveTo>
                  <a:pt x="2513075" y="25908"/>
                </a:moveTo>
                <a:lnTo>
                  <a:pt x="2487168" y="25908"/>
                </a:lnTo>
                <a:lnTo>
                  <a:pt x="2487168" y="51816"/>
                </a:lnTo>
                <a:lnTo>
                  <a:pt x="2513075" y="51816"/>
                </a:lnTo>
                <a:lnTo>
                  <a:pt x="2513075" y="25908"/>
                </a:lnTo>
                <a:close/>
              </a:path>
              <a:path w="4431030" h="78105">
                <a:moveTo>
                  <a:pt x="2564892" y="25908"/>
                </a:moveTo>
                <a:lnTo>
                  <a:pt x="2538984" y="25908"/>
                </a:lnTo>
                <a:lnTo>
                  <a:pt x="2538984" y="51816"/>
                </a:lnTo>
                <a:lnTo>
                  <a:pt x="2564892" y="51816"/>
                </a:lnTo>
                <a:lnTo>
                  <a:pt x="2564892" y="25908"/>
                </a:lnTo>
                <a:close/>
              </a:path>
              <a:path w="4431030" h="78105">
                <a:moveTo>
                  <a:pt x="2616708" y="25908"/>
                </a:moveTo>
                <a:lnTo>
                  <a:pt x="2590799" y="25908"/>
                </a:lnTo>
                <a:lnTo>
                  <a:pt x="2590799" y="51816"/>
                </a:lnTo>
                <a:lnTo>
                  <a:pt x="2616708" y="51816"/>
                </a:lnTo>
                <a:lnTo>
                  <a:pt x="2616708" y="25908"/>
                </a:lnTo>
                <a:close/>
              </a:path>
              <a:path w="4431030" h="78105">
                <a:moveTo>
                  <a:pt x="2668523" y="25908"/>
                </a:moveTo>
                <a:lnTo>
                  <a:pt x="2642616" y="25908"/>
                </a:lnTo>
                <a:lnTo>
                  <a:pt x="2642616" y="51816"/>
                </a:lnTo>
                <a:lnTo>
                  <a:pt x="2668523" y="51816"/>
                </a:lnTo>
                <a:lnTo>
                  <a:pt x="2668523" y="25908"/>
                </a:lnTo>
                <a:close/>
              </a:path>
              <a:path w="4431030" h="78105">
                <a:moveTo>
                  <a:pt x="2720340" y="25908"/>
                </a:moveTo>
                <a:lnTo>
                  <a:pt x="2694432" y="25908"/>
                </a:lnTo>
                <a:lnTo>
                  <a:pt x="2694432" y="51816"/>
                </a:lnTo>
                <a:lnTo>
                  <a:pt x="2720340" y="51816"/>
                </a:lnTo>
                <a:lnTo>
                  <a:pt x="2720340" y="25908"/>
                </a:lnTo>
                <a:close/>
              </a:path>
              <a:path w="4431030" h="78105">
                <a:moveTo>
                  <a:pt x="2772156" y="25908"/>
                </a:moveTo>
                <a:lnTo>
                  <a:pt x="2746247" y="25908"/>
                </a:lnTo>
                <a:lnTo>
                  <a:pt x="2746247" y="51816"/>
                </a:lnTo>
                <a:lnTo>
                  <a:pt x="2772156" y="51816"/>
                </a:lnTo>
                <a:lnTo>
                  <a:pt x="2772156" y="25908"/>
                </a:lnTo>
                <a:close/>
              </a:path>
              <a:path w="4431030" h="78105">
                <a:moveTo>
                  <a:pt x="2823972" y="25908"/>
                </a:moveTo>
                <a:lnTo>
                  <a:pt x="2798063" y="25908"/>
                </a:lnTo>
                <a:lnTo>
                  <a:pt x="2798063" y="51816"/>
                </a:lnTo>
                <a:lnTo>
                  <a:pt x="2823972" y="51816"/>
                </a:lnTo>
                <a:lnTo>
                  <a:pt x="2823972" y="25908"/>
                </a:lnTo>
                <a:close/>
              </a:path>
              <a:path w="4431030" h="78105">
                <a:moveTo>
                  <a:pt x="2875787" y="25908"/>
                </a:moveTo>
                <a:lnTo>
                  <a:pt x="2849880" y="25908"/>
                </a:lnTo>
                <a:lnTo>
                  <a:pt x="2849880" y="51816"/>
                </a:lnTo>
                <a:lnTo>
                  <a:pt x="2875787" y="51816"/>
                </a:lnTo>
                <a:lnTo>
                  <a:pt x="2875787" y="25908"/>
                </a:lnTo>
                <a:close/>
              </a:path>
              <a:path w="4431030" h="78105">
                <a:moveTo>
                  <a:pt x="2927604" y="25908"/>
                </a:moveTo>
                <a:lnTo>
                  <a:pt x="2901696" y="25908"/>
                </a:lnTo>
                <a:lnTo>
                  <a:pt x="2901696" y="51816"/>
                </a:lnTo>
                <a:lnTo>
                  <a:pt x="2927604" y="51816"/>
                </a:lnTo>
                <a:lnTo>
                  <a:pt x="2927604" y="25908"/>
                </a:lnTo>
                <a:close/>
              </a:path>
              <a:path w="4431030" h="78105">
                <a:moveTo>
                  <a:pt x="2979420" y="25908"/>
                </a:moveTo>
                <a:lnTo>
                  <a:pt x="2953511" y="25908"/>
                </a:lnTo>
                <a:lnTo>
                  <a:pt x="2953511" y="51816"/>
                </a:lnTo>
                <a:lnTo>
                  <a:pt x="2979420" y="51816"/>
                </a:lnTo>
                <a:lnTo>
                  <a:pt x="2979420" y="25908"/>
                </a:lnTo>
                <a:close/>
              </a:path>
              <a:path w="4431030" h="78105">
                <a:moveTo>
                  <a:pt x="3031235" y="25908"/>
                </a:moveTo>
                <a:lnTo>
                  <a:pt x="3005328" y="25908"/>
                </a:lnTo>
                <a:lnTo>
                  <a:pt x="3005328" y="51816"/>
                </a:lnTo>
                <a:lnTo>
                  <a:pt x="3031235" y="51816"/>
                </a:lnTo>
                <a:lnTo>
                  <a:pt x="3031235" y="25908"/>
                </a:lnTo>
                <a:close/>
              </a:path>
              <a:path w="4431030" h="78105">
                <a:moveTo>
                  <a:pt x="3083051" y="25908"/>
                </a:moveTo>
                <a:lnTo>
                  <a:pt x="3057144" y="25908"/>
                </a:lnTo>
                <a:lnTo>
                  <a:pt x="3057144" y="51816"/>
                </a:lnTo>
                <a:lnTo>
                  <a:pt x="3083051" y="51816"/>
                </a:lnTo>
                <a:lnTo>
                  <a:pt x="3083051" y="25908"/>
                </a:lnTo>
                <a:close/>
              </a:path>
              <a:path w="4431030" h="78105">
                <a:moveTo>
                  <a:pt x="3134868" y="25908"/>
                </a:moveTo>
                <a:lnTo>
                  <a:pt x="3108960" y="25908"/>
                </a:lnTo>
                <a:lnTo>
                  <a:pt x="3108960" y="51816"/>
                </a:lnTo>
                <a:lnTo>
                  <a:pt x="3134868" y="51816"/>
                </a:lnTo>
                <a:lnTo>
                  <a:pt x="3134868" y="25908"/>
                </a:lnTo>
                <a:close/>
              </a:path>
              <a:path w="4431030" h="78105">
                <a:moveTo>
                  <a:pt x="3186684" y="25908"/>
                </a:moveTo>
                <a:lnTo>
                  <a:pt x="3160775" y="25908"/>
                </a:lnTo>
                <a:lnTo>
                  <a:pt x="3160775" y="51816"/>
                </a:lnTo>
                <a:lnTo>
                  <a:pt x="3186684" y="51816"/>
                </a:lnTo>
                <a:lnTo>
                  <a:pt x="3186684" y="25908"/>
                </a:lnTo>
                <a:close/>
              </a:path>
              <a:path w="4431030" h="78105">
                <a:moveTo>
                  <a:pt x="3238499" y="25908"/>
                </a:moveTo>
                <a:lnTo>
                  <a:pt x="3212592" y="25908"/>
                </a:lnTo>
                <a:lnTo>
                  <a:pt x="3212592" y="51816"/>
                </a:lnTo>
                <a:lnTo>
                  <a:pt x="3238499" y="51816"/>
                </a:lnTo>
                <a:lnTo>
                  <a:pt x="3238499" y="25908"/>
                </a:lnTo>
                <a:close/>
              </a:path>
              <a:path w="4431030" h="78105">
                <a:moveTo>
                  <a:pt x="3290316" y="25908"/>
                </a:moveTo>
                <a:lnTo>
                  <a:pt x="3264407" y="25908"/>
                </a:lnTo>
                <a:lnTo>
                  <a:pt x="3264407" y="51816"/>
                </a:lnTo>
                <a:lnTo>
                  <a:pt x="3290316" y="51816"/>
                </a:lnTo>
                <a:lnTo>
                  <a:pt x="3290316" y="25908"/>
                </a:lnTo>
                <a:close/>
              </a:path>
              <a:path w="4431030" h="78105">
                <a:moveTo>
                  <a:pt x="3342131" y="25908"/>
                </a:moveTo>
                <a:lnTo>
                  <a:pt x="3316224" y="25908"/>
                </a:lnTo>
                <a:lnTo>
                  <a:pt x="3316224" y="51816"/>
                </a:lnTo>
                <a:lnTo>
                  <a:pt x="3342131" y="51816"/>
                </a:lnTo>
                <a:lnTo>
                  <a:pt x="3342131" y="25908"/>
                </a:lnTo>
                <a:close/>
              </a:path>
              <a:path w="4431030" h="78105">
                <a:moveTo>
                  <a:pt x="3393948" y="25908"/>
                </a:moveTo>
                <a:lnTo>
                  <a:pt x="3368040" y="25908"/>
                </a:lnTo>
                <a:lnTo>
                  <a:pt x="3368040" y="51816"/>
                </a:lnTo>
                <a:lnTo>
                  <a:pt x="3393948" y="51816"/>
                </a:lnTo>
                <a:lnTo>
                  <a:pt x="3393948" y="25908"/>
                </a:lnTo>
                <a:close/>
              </a:path>
              <a:path w="4431030" h="78105">
                <a:moveTo>
                  <a:pt x="3445763" y="25908"/>
                </a:moveTo>
                <a:lnTo>
                  <a:pt x="3419855" y="25908"/>
                </a:lnTo>
                <a:lnTo>
                  <a:pt x="3419855" y="51816"/>
                </a:lnTo>
                <a:lnTo>
                  <a:pt x="3445763" y="51816"/>
                </a:lnTo>
                <a:lnTo>
                  <a:pt x="3445763" y="25908"/>
                </a:lnTo>
                <a:close/>
              </a:path>
              <a:path w="4431030" h="78105">
                <a:moveTo>
                  <a:pt x="3497579" y="25908"/>
                </a:moveTo>
                <a:lnTo>
                  <a:pt x="3471672" y="25908"/>
                </a:lnTo>
                <a:lnTo>
                  <a:pt x="3471672" y="51816"/>
                </a:lnTo>
                <a:lnTo>
                  <a:pt x="3497579" y="51816"/>
                </a:lnTo>
                <a:lnTo>
                  <a:pt x="3497579" y="25908"/>
                </a:lnTo>
                <a:close/>
              </a:path>
              <a:path w="4431030" h="78105">
                <a:moveTo>
                  <a:pt x="3549396" y="25908"/>
                </a:moveTo>
                <a:lnTo>
                  <a:pt x="3523487" y="25908"/>
                </a:lnTo>
                <a:lnTo>
                  <a:pt x="3523487" y="51816"/>
                </a:lnTo>
                <a:lnTo>
                  <a:pt x="3549396" y="51816"/>
                </a:lnTo>
                <a:lnTo>
                  <a:pt x="3549396" y="25908"/>
                </a:lnTo>
                <a:close/>
              </a:path>
              <a:path w="4431030" h="78105">
                <a:moveTo>
                  <a:pt x="3601211" y="25908"/>
                </a:moveTo>
                <a:lnTo>
                  <a:pt x="3575304" y="25908"/>
                </a:lnTo>
                <a:lnTo>
                  <a:pt x="3575304" y="51816"/>
                </a:lnTo>
                <a:lnTo>
                  <a:pt x="3601211" y="51816"/>
                </a:lnTo>
                <a:lnTo>
                  <a:pt x="3601211" y="25908"/>
                </a:lnTo>
                <a:close/>
              </a:path>
              <a:path w="4431030" h="78105">
                <a:moveTo>
                  <a:pt x="3653028" y="25908"/>
                </a:moveTo>
                <a:lnTo>
                  <a:pt x="3627120" y="25908"/>
                </a:lnTo>
                <a:lnTo>
                  <a:pt x="3627120" y="51816"/>
                </a:lnTo>
                <a:lnTo>
                  <a:pt x="3653028" y="51816"/>
                </a:lnTo>
                <a:lnTo>
                  <a:pt x="3653028" y="25908"/>
                </a:lnTo>
                <a:close/>
              </a:path>
              <a:path w="4431030" h="78105">
                <a:moveTo>
                  <a:pt x="3704844" y="25908"/>
                </a:moveTo>
                <a:lnTo>
                  <a:pt x="3678935" y="25908"/>
                </a:lnTo>
                <a:lnTo>
                  <a:pt x="3678935" y="51816"/>
                </a:lnTo>
                <a:lnTo>
                  <a:pt x="3704844" y="51816"/>
                </a:lnTo>
                <a:lnTo>
                  <a:pt x="3704844" y="25908"/>
                </a:lnTo>
                <a:close/>
              </a:path>
              <a:path w="4431030" h="78105">
                <a:moveTo>
                  <a:pt x="3756659" y="25908"/>
                </a:moveTo>
                <a:lnTo>
                  <a:pt x="3730752" y="25908"/>
                </a:lnTo>
                <a:lnTo>
                  <a:pt x="3730752" y="51816"/>
                </a:lnTo>
                <a:lnTo>
                  <a:pt x="3756659" y="51816"/>
                </a:lnTo>
                <a:lnTo>
                  <a:pt x="3756659" y="25908"/>
                </a:lnTo>
                <a:close/>
              </a:path>
              <a:path w="4431030" h="78105">
                <a:moveTo>
                  <a:pt x="3808476" y="25908"/>
                </a:moveTo>
                <a:lnTo>
                  <a:pt x="3782568" y="25908"/>
                </a:lnTo>
                <a:lnTo>
                  <a:pt x="3782568" y="51816"/>
                </a:lnTo>
                <a:lnTo>
                  <a:pt x="3808476" y="51816"/>
                </a:lnTo>
                <a:lnTo>
                  <a:pt x="3808476" y="25908"/>
                </a:lnTo>
                <a:close/>
              </a:path>
              <a:path w="4431030" h="78105">
                <a:moveTo>
                  <a:pt x="3860292" y="25908"/>
                </a:moveTo>
                <a:lnTo>
                  <a:pt x="3834383" y="25908"/>
                </a:lnTo>
                <a:lnTo>
                  <a:pt x="3834383" y="51816"/>
                </a:lnTo>
                <a:lnTo>
                  <a:pt x="3860292" y="51816"/>
                </a:lnTo>
                <a:lnTo>
                  <a:pt x="3860292" y="25908"/>
                </a:lnTo>
                <a:close/>
              </a:path>
              <a:path w="4431030" h="78105">
                <a:moveTo>
                  <a:pt x="3912107" y="25908"/>
                </a:moveTo>
                <a:lnTo>
                  <a:pt x="3886200" y="25908"/>
                </a:lnTo>
                <a:lnTo>
                  <a:pt x="3886200" y="51816"/>
                </a:lnTo>
                <a:lnTo>
                  <a:pt x="3912107" y="51816"/>
                </a:lnTo>
                <a:lnTo>
                  <a:pt x="3912107" y="25908"/>
                </a:lnTo>
                <a:close/>
              </a:path>
              <a:path w="4431030" h="78105">
                <a:moveTo>
                  <a:pt x="3963924" y="25908"/>
                </a:moveTo>
                <a:lnTo>
                  <a:pt x="3938016" y="25908"/>
                </a:lnTo>
                <a:lnTo>
                  <a:pt x="3938016" y="51816"/>
                </a:lnTo>
                <a:lnTo>
                  <a:pt x="3963924" y="51816"/>
                </a:lnTo>
                <a:lnTo>
                  <a:pt x="3963924" y="25908"/>
                </a:lnTo>
                <a:close/>
              </a:path>
              <a:path w="4431030" h="78105">
                <a:moveTo>
                  <a:pt x="4015740" y="25908"/>
                </a:moveTo>
                <a:lnTo>
                  <a:pt x="3989831" y="25908"/>
                </a:lnTo>
                <a:lnTo>
                  <a:pt x="3989831" y="51816"/>
                </a:lnTo>
                <a:lnTo>
                  <a:pt x="4015740" y="51816"/>
                </a:lnTo>
                <a:lnTo>
                  <a:pt x="4015740" y="25908"/>
                </a:lnTo>
                <a:close/>
              </a:path>
              <a:path w="4431030" h="78105">
                <a:moveTo>
                  <a:pt x="4067555" y="25908"/>
                </a:moveTo>
                <a:lnTo>
                  <a:pt x="4041648" y="25908"/>
                </a:lnTo>
                <a:lnTo>
                  <a:pt x="4041648" y="51816"/>
                </a:lnTo>
                <a:lnTo>
                  <a:pt x="4067555" y="51816"/>
                </a:lnTo>
                <a:lnTo>
                  <a:pt x="4067555" y="25908"/>
                </a:lnTo>
                <a:close/>
              </a:path>
              <a:path w="4431030" h="78105">
                <a:moveTo>
                  <a:pt x="4119372" y="25908"/>
                </a:moveTo>
                <a:lnTo>
                  <a:pt x="4093464" y="25908"/>
                </a:lnTo>
                <a:lnTo>
                  <a:pt x="4093464" y="51816"/>
                </a:lnTo>
                <a:lnTo>
                  <a:pt x="4119372" y="51816"/>
                </a:lnTo>
                <a:lnTo>
                  <a:pt x="4119372" y="25908"/>
                </a:lnTo>
                <a:close/>
              </a:path>
              <a:path w="4431030" h="78105">
                <a:moveTo>
                  <a:pt x="4171188" y="25908"/>
                </a:moveTo>
                <a:lnTo>
                  <a:pt x="4145279" y="25908"/>
                </a:lnTo>
                <a:lnTo>
                  <a:pt x="4145279" y="51816"/>
                </a:lnTo>
                <a:lnTo>
                  <a:pt x="4171188" y="51816"/>
                </a:lnTo>
                <a:lnTo>
                  <a:pt x="4171188" y="25908"/>
                </a:lnTo>
                <a:close/>
              </a:path>
              <a:path w="4431030" h="78105">
                <a:moveTo>
                  <a:pt x="4223004" y="25908"/>
                </a:moveTo>
                <a:lnTo>
                  <a:pt x="4197096" y="25908"/>
                </a:lnTo>
                <a:lnTo>
                  <a:pt x="4197096" y="51816"/>
                </a:lnTo>
                <a:lnTo>
                  <a:pt x="4223004" y="51816"/>
                </a:lnTo>
                <a:lnTo>
                  <a:pt x="4223004" y="25908"/>
                </a:lnTo>
                <a:close/>
              </a:path>
              <a:path w="4431030" h="78105">
                <a:moveTo>
                  <a:pt x="4274820" y="25908"/>
                </a:moveTo>
                <a:lnTo>
                  <a:pt x="4248912" y="25908"/>
                </a:lnTo>
                <a:lnTo>
                  <a:pt x="4248912" y="51816"/>
                </a:lnTo>
                <a:lnTo>
                  <a:pt x="4274820" y="51816"/>
                </a:lnTo>
                <a:lnTo>
                  <a:pt x="4274820" y="25908"/>
                </a:lnTo>
                <a:close/>
              </a:path>
              <a:path w="4431030" h="78105">
                <a:moveTo>
                  <a:pt x="4326636" y="25908"/>
                </a:moveTo>
                <a:lnTo>
                  <a:pt x="4300728" y="25908"/>
                </a:lnTo>
                <a:lnTo>
                  <a:pt x="4300728" y="51816"/>
                </a:lnTo>
                <a:lnTo>
                  <a:pt x="4326636" y="51816"/>
                </a:lnTo>
                <a:lnTo>
                  <a:pt x="4326636" y="25908"/>
                </a:lnTo>
                <a:close/>
              </a:path>
              <a:path w="4431030" h="78105">
                <a:moveTo>
                  <a:pt x="4392168" y="0"/>
                </a:moveTo>
                <a:lnTo>
                  <a:pt x="4377041" y="3053"/>
                </a:lnTo>
                <a:lnTo>
                  <a:pt x="4364688" y="11382"/>
                </a:lnTo>
                <a:lnTo>
                  <a:pt x="4356359" y="23735"/>
                </a:lnTo>
                <a:lnTo>
                  <a:pt x="4353306" y="38862"/>
                </a:lnTo>
                <a:lnTo>
                  <a:pt x="4356359" y="53988"/>
                </a:lnTo>
                <a:lnTo>
                  <a:pt x="4364688" y="66341"/>
                </a:lnTo>
                <a:lnTo>
                  <a:pt x="4377041" y="74670"/>
                </a:lnTo>
                <a:lnTo>
                  <a:pt x="4392168" y="77724"/>
                </a:lnTo>
                <a:lnTo>
                  <a:pt x="4407294" y="74670"/>
                </a:lnTo>
                <a:lnTo>
                  <a:pt x="4419647" y="66341"/>
                </a:lnTo>
                <a:lnTo>
                  <a:pt x="4427976" y="53988"/>
                </a:lnTo>
                <a:lnTo>
                  <a:pt x="4428414" y="51816"/>
                </a:lnTo>
                <a:lnTo>
                  <a:pt x="4378452" y="51816"/>
                </a:lnTo>
                <a:lnTo>
                  <a:pt x="4378452" y="25908"/>
                </a:lnTo>
                <a:lnTo>
                  <a:pt x="4428414" y="25908"/>
                </a:lnTo>
                <a:lnTo>
                  <a:pt x="4427976" y="23735"/>
                </a:lnTo>
                <a:lnTo>
                  <a:pt x="4419647" y="11382"/>
                </a:lnTo>
                <a:lnTo>
                  <a:pt x="4407294" y="3053"/>
                </a:lnTo>
                <a:lnTo>
                  <a:pt x="4392168" y="0"/>
                </a:lnTo>
                <a:close/>
              </a:path>
              <a:path w="4431030" h="78105">
                <a:moveTo>
                  <a:pt x="4355921" y="25908"/>
                </a:moveTo>
                <a:lnTo>
                  <a:pt x="4352544" y="25908"/>
                </a:lnTo>
                <a:lnTo>
                  <a:pt x="4352544" y="51816"/>
                </a:lnTo>
                <a:lnTo>
                  <a:pt x="4355921" y="51816"/>
                </a:lnTo>
                <a:lnTo>
                  <a:pt x="4353306" y="38862"/>
                </a:lnTo>
                <a:lnTo>
                  <a:pt x="4355921" y="25908"/>
                </a:lnTo>
                <a:close/>
              </a:path>
              <a:path w="4431030" h="78105">
                <a:moveTo>
                  <a:pt x="4428414" y="25908"/>
                </a:moveTo>
                <a:lnTo>
                  <a:pt x="4378452" y="25908"/>
                </a:lnTo>
                <a:lnTo>
                  <a:pt x="4378452" y="51816"/>
                </a:lnTo>
                <a:lnTo>
                  <a:pt x="4428414" y="51816"/>
                </a:lnTo>
                <a:lnTo>
                  <a:pt x="4431030" y="38862"/>
                </a:lnTo>
                <a:lnTo>
                  <a:pt x="4428414" y="25908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5340096"/>
            <a:ext cx="9144000" cy="1516380"/>
            <a:chOff x="761" y="5340096"/>
            <a:chExt cx="9144000" cy="15163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74380" y="5340096"/>
              <a:ext cx="577596" cy="7635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57159" y="5564124"/>
              <a:ext cx="541020" cy="7086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14032" y="5838444"/>
              <a:ext cx="566927" cy="7101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382392" y="234442"/>
            <a:ext cx="61575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/>
              <a:t>Contoh</a:t>
            </a:r>
            <a:r>
              <a:rPr sz="2200" spc="15" dirty="0"/>
              <a:t> </a:t>
            </a:r>
            <a:r>
              <a:rPr sz="2200" spc="-5" dirty="0"/>
              <a:t>Program</a:t>
            </a:r>
            <a:r>
              <a:rPr sz="2200" spc="5" dirty="0"/>
              <a:t> </a:t>
            </a:r>
            <a:r>
              <a:rPr sz="2200" spc="-5" dirty="0"/>
              <a:t>CPU</a:t>
            </a:r>
            <a:r>
              <a:rPr sz="2200" spc="10" dirty="0"/>
              <a:t> </a:t>
            </a:r>
            <a:r>
              <a:rPr sz="2200" spc="-5" dirty="0"/>
              <a:t>Berbasis</a:t>
            </a:r>
            <a:r>
              <a:rPr sz="2200" spc="-10" dirty="0"/>
              <a:t> Register</a:t>
            </a:r>
            <a:endParaRPr sz="2200"/>
          </a:p>
        </p:txBody>
      </p:sp>
      <p:sp>
        <p:nvSpPr>
          <p:cNvPr id="8" name="object 8"/>
          <p:cNvSpPr txBox="1"/>
          <p:nvPr/>
        </p:nvSpPr>
        <p:spPr>
          <a:xfrm>
            <a:off x="627989" y="973963"/>
            <a:ext cx="808609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Tuliskan sebuah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program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bahasa rakitan dalam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arsitektur CPU </a:t>
            </a:r>
            <a:r>
              <a:rPr sz="1800" b="1" spc="-60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register</a:t>
            </a:r>
            <a:r>
              <a:rPr sz="1800" b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berbasis</a:t>
            </a:r>
            <a:r>
              <a:rPr sz="1800" b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load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store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800" b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menyelesaikan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statemen</a:t>
            </a:r>
            <a:endParaRPr sz="1800">
              <a:latin typeface="Verdana"/>
              <a:cs typeface="Verdana"/>
            </a:endParaRPr>
          </a:p>
          <a:p>
            <a:pPr marL="2540" algn="ctr">
              <a:lnSpc>
                <a:spcPct val="100000"/>
              </a:lnSpc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r>
              <a:rPr sz="1800" b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(A+B)</a:t>
            </a:r>
            <a:r>
              <a:rPr sz="1800" b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–</a:t>
            </a:r>
            <a:r>
              <a:rPr sz="1800" b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(C+D)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Verdana"/>
              <a:cs typeface="Verdana"/>
            </a:endParaRPr>
          </a:p>
          <a:p>
            <a:pPr marL="3810" algn="ctr">
              <a:lnSpc>
                <a:spcPct val="100000"/>
              </a:lnSpc>
            </a:pP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Penyelesaian</a:t>
            </a:r>
            <a:r>
              <a:rPr sz="1600" b="1" spc="5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menggunakan</a:t>
            </a:r>
            <a:r>
              <a:rPr sz="1600" b="1" spc="6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Verdana"/>
                <a:cs typeface="Verdana"/>
              </a:rPr>
              <a:t>load</a:t>
            </a:r>
            <a:r>
              <a:rPr sz="1600" b="1" spc="4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Verdana"/>
                <a:cs typeface="Verdana"/>
              </a:rPr>
              <a:t>store</a:t>
            </a:r>
            <a:r>
              <a:rPr sz="1600" b="1" spc="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Verdana"/>
                <a:cs typeface="Verdana"/>
              </a:rPr>
              <a:t>register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3605" y="2803398"/>
            <a:ext cx="132715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LOAD</a:t>
            </a:r>
            <a:r>
              <a:rPr sz="1600" b="1" i="1" spc="-3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R1,</a:t>
            </a:r>
            <a:r>
              <a:rPr sz="1600" b="1" i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A </a:t>
            </a:r>
            <a:r>
              <a:rPr sz="1600" b="1" i="1" spc="-5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LOAD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R2, B </a:t>
            </a:r>
            <a:r>
              <a:rPr sz="1600" b="1" i="1" spc="-5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LOAD</a:t>
            </a:r>
            <a:r>
              <a:rPr sz="1600" b="1" i="1" spc="-3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R3,</a:t>
            </a:r>
            <a:r>
              <a:rPr sz="1600" b="1" i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C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44979" y="2803398"/>
            <a:ext cx="310324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sz="1600" b="1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Salin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 ke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 register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R1</a:t>
            </a:r>
            <a:endParaRPr sz="1600">
              <a:latin typeface="Verdana"/>
              <a:cs typeface="Verdana"/>
            </a:endParaRPr>
          </a:p>
          <a:p>
            <a:pPr marL="19685">
              <a:lnSpc>
                <a:spcPct val="100000"/>
              </a:lnSpc>
            </a:pP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sz="1600" b="1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Salin B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ke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 register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R2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sz="1600" b="1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Salin C ke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 register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R3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3605" y="3534917"/>
            <a:ext cx="774509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85"/>
              </a:lnSpc>
              <a:spcBef>
                <a:spcPts val="95"/>
              </a:spcBef>
              <a:tabLst>
                <a:tab pos="1675130" algn="l"/>
              </a:tabLst>
            </a:pP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LOAD</a:t>
            </a:r>
            <a:r>
              <a:rPr sz="1600" b="1" i="1" spc="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R4,</a:t>
            </a:r>
            <a:r>
              <a:rPr sz="1600" b="1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D	:</a:t>
            </a:r>
            <a:r>
              <a:rPr sz="1600" b="1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Salin D ke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register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R4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914"/>
              </a:lnSpc>
              <a:tabLst>
                <a:tab pos="1911350" algn="l"/>
              </a:tabLst>
            </a:pP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ADD</a:t>
            </a:r>
            <a:r>
              <a:rPr sz="1600" b="1" i="1" spc="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R5, R3,</a:t>
            </a:r>
            <a:r>
              <a:rPr sz="1600" b="1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i="1" spc="-10" dirty="0">
                <a:solidFill>
                  <a:srgbClr val="16165D"/>
                </a:solidFill>
                <a:latin typeface="Verdana"/>
                <a:cs typeface="Verdana"/>
              </a:rPr>
              <a:t>R4	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sz="1600" b="1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operasi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aritmatika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R5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50" spc="-55" dirty="0">
                <a:solidFill>
                  <a:srgbClr val="16165D"/>
                </a:solidFill>
                <a:latin typeface="Wingdings"/>
                <a:cs typeface="Wingdings"/>
              </a:rPr>
              <a:t></a:t>
            </a:r>
            <a:r>
              <a:rPr sz="1650" spc="145" dirty="0">
                <a:solidFill>
                  <a:srgbClr val="16165D"/>
                </a:solidFill>
                <a:latin typeface="Times New Roman"/>
                <a:cs typeface="Times New Roman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R3+R4,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(R5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C+D)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920"/>
              </a:lnSpc>
              <a:tabLst>
                <a:tab pos="1911350" algn="l"/>
              </a:tabLst>
            </a:pP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ADD</a:t>
            </a:r>
            <a:r>
              <a:rPr sz="1600" b="1" i="1" spc="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R6, R1,</a:t>
            </a:r>
            <a:r>
              <a:rPr sz="1600" b="1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i="1" spc="-10" dirty="0">
                <a:solidFill>
                  <a:srgbClr val="16165D"/>
                </a:solidFill>
                <a:latin typeface="Verdana"/>
                <a:cs typeface="Verdana"/>
              </a:rPr>
              <a:t>R2	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sz="1600" b="1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operasi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aritmatika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R6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50" spc="-55" dirty="0">
                <a:solidFill>
                  <a:srgbClr val="16165D"/>
                </a:solidFill>
                <a:latin typeface="Wingdings"/>
                <a:cs typeface="Wingdings"/>
              </a:rPr>
              <a:t></a:t>
            </a:r>
            <a:r>
              <a:rPr sz="1650" spc="145" dirty="0">
                <a:solidFill>
                  <a:srgbClr val="16165D"/>
                </a:solidFill>
                <a:latin typeface="Times New Roman"/>
                <a:cs typeface="Times New Roman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R1+R2,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(R6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A+B)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950"/>
              </a:lnSpc>
              <a:tabLst>
                <a:tab pos="1882775" algn="l"/>
              </a:tabLst>
            </a:pP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SUB</a:t>
            </a:r>
            <a:r>
              <a:rPr sz="1600" b="1" i="1" spc="3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R7,</a:t>
            </a:r>
            <a:r>
              <a:rPr sz="1600" b="1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R6, </a:t>
            </a:r>
            <a:r>
              <a:rPr sz="1600" b="1" i="1" spc="-10" dirty="0">
                <a:solidFill>
                  <a:srgbClr val="16165D"/>
                </a:solidFill>
                <a:latin typeface="Verdana"/>
                <a:cs typeface="Verdana"/>
              </a:rPr>
              <a:t>R5	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r>
              <a:rPr sz="1600" b="1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operasi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aritmetika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R7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50" spc="-55" dirty="0">
                <a:solidFill>
                  <a:srgbClr val="16165D"/>
                </a:solidFill>
                <a:latin typeface="Wingdings"/>
                <a:cs typeface="Wingdings"/>
              </a:rPr>
              <a:t></a:t>
            </a:r>
            <a:r>
              <a:rPr sz="1650" spc="145" dirty="0">
                <a:solidFill>
                  <a:srgbClr val="16165D"/>
                </a:solidFill>
                <a:latin typeface="Times New Roman"/>
                <a:cs typeface="Times New Roman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R6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-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R5,(R7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(A+B)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–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(C+D))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  <a:tabLst>
                <a:tab pos="1854835" algn="l"/>
              </a:tabLst>
            </a:pPr>
            <a:r>
              <a:rPr sz="1600" b="1" i="1" spc="-5" dirty="0">
                <a:solidFill>
                  <a:srgbClr val="FF0000"/>
                </a:solidFill>
                <a:latin typeface="Verdana"/>
                <a:cs typeface="Verdana"/>
              </a:rPr>
              <a:t>STORE</a:t>
            </a:r>
            <a:r>
              <a:rPr sz="1600" b="1" i="1" spc="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R7,</a:t>
            </a:r>
            <a:r>
              <a:rPr sz="1600" b="1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16165D"/>
                </a:solidFill>
                <a:latin typeface="Verdana"/>
                <a:cs typeface="Verdana"/>
              </a:rPr>
              <a:t>X	:</a:t>
            </a:r>
            <a:r>
              <a:rPr sz="1600" b="1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Salin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isi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R7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 ke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77261" y="2383535"/>
            <a:ext cx="4431030" cy="78105"/>
          </a:xfrm>
          <a:custGeom>
            <a:avLst/>
            <a:gdLst/>
            <a:ahLst/>
            <a:cxnLst/>
            <a:rect l="l" t="t" r="r" b="b"/>
            <a:pathLst>
              <a:path w="4431030" h="78105">
                <a:moveTo>
                  <a:pt x="25907" y="25908"/>
                </a:moveTo>
                <a:lnTo>
                  <a:pt x="0" y="25908"/>
                </a:lnTo>
                <a:lnTo>
                  <a:pt x="0" y="51815"/>
                </a:lnTo>
                <a:lnTo>
                  <a:pt x="25907" y="51815"/>
                </a:lnTo>
                <a:lnTo>
                  <a:pt x="25907" y="25908"/>
                </a:lnTo>
                <a:close/>
              </a:path>
              <a:path w="4431030" h="78105">
                <a:moveTo>
                  <a:pt x="77724" y="25908"/>
                </a:moveTo>
                <a:lnTo>
                  <a:pt x="51815" y="25908"/>
                </a:lnTo>
                <a:lnTo>
                  <a:pt x="51815" y="51815"/>
                </a:lnTo>
                <a:lnTo>
                  <a:pt x="77724" y="51815"/>
                </a:lnTo>
                <a:lnTo>
                  <a:pt x="77724" y="25908"/>
                </a:lnTo>
                <a:close/>
              </a:path>
              <a:path w="4431030" h="78105">
                <a:moveTo>
                  <a:pt x="129539" y="25908"/>
                </a:moveTo>
                <a:lnTo>
                  <a:pt x="103631" y="25908"/>
                </a:lnTo>
                <a:lnTo>
                  <a:pt x="103631" y="51815"/>
                </a:lnTo>
                <a:lnTo>
                  <a:pt x="129539" y="51815"/>
                </a:lnTo>
                <a:lnTo>
                  <a:pt x="129539" y="25908"/>
                </a:lnTo>
                <a:close/>
              </a:path>
              <a:path w="4431030" h="78105">
                <a:moveTo>
                  <a:pt x="181356" y="25908"/>
                </a:moveTo>
                <a:lnTo>
                  <a:pt x="155448" y="25908"/>
                </a:lnTo>
                <a:lnTo>
                  <a:pt x="155448" y="51815"/>
                </a:lnTo>
                <a:lnTo>
                  <a:pt x="181356" y="51815"/>
                </a:lnTo>
                <a:lnTo>
                  <a:pt x="181356" y="25908"/>
                </a:lnTo>
                <a:close/>
              </a:path>
              <a:path w="4431030" h="78105">
                <a:moveTo>
                  <a:pt x="233171" y="25908"/>
                </a:moveTo>
                <a:lnTo>
                  <a:pt x="207263" y="25908"/>
                </a:lnTo>
                <a:lnTo>
                  <a:pt x="207263" y="51815"/>
                </a:lnTo>
                <a:lnTo>
                  <a:pt x="233171" y="51815"/>
                </a:lnTo>
                <a:lnTo>
                  <a:pt x="233171" y="25908"/>
                </a:lnTo>
                <a:close/>
              </a:path>
              <a:path w="4431030" h="78105">
                <a:moveTo>
                  <a:pt x="284988" y="25908"/>
                </a:moveTo>
                <a:lnTo>
                  <a:pt x="259080" y="25908"/>
                </a:lnTo>
                <a:lnTo>
                  <a:pt x="259080" y="51815"/>
                </a:lnTo>
                <a:lnTo>
                  <a:pt x="284988" y="51815"/>
                </a:lnTo>
                <a:lnTo>
                  <a:pt x="284988" y="25908"/>
                </a:lnTo>
                <a:close/>
              </a:path>
              <a:path w="4431030" h="78105">
                <a:moveTo>
                  <a:pt x="336804" y="25908"/>
                </a:moveTo>
                <a:lnTo>
                  <a:pt x="310895" y="25908"/>
                </a:lnTo>
                <a:lnTo>
                  <a:pt x="310895" y="51815"/>
                </a:lnTo>
                <a:lnTo>
                  <a:pt x="336804" y="51815"/>
                </a:lnTo>
                <a:lnTo>
                  <a:pt x="336804" y="25908"/>
                </a:lnTo>
                <a:close/>
              </a:path>
              <a:path w="4431030" h="78105">
                <a:moveTo>
                  <a:pt x="388619" y="25908"/>
                </a:moveTo>
                <a:lnTo>
                  <a:pt x="362712" y="25908"/>
                </a:lnTo>
                <a:lnTo>
                  <a:pt x="362712" y="51815"/>
                </a:lnTo>
                <a:lnTo>
                  <a:pt x="388619" y="51815"/>
                </a:lnTo>
                <a:lnTo>
                  <a:pt x="388619" y="25908"/>
                </a:lnTo>
                <a:close/>
              </a:path>
              <a:path w="4431030" h="78105">
                <a:moveTo>
                  <a:pt x="440436" y="25908"/>
                </a:moveTo>
                <a:lnTo>
                  <a:pt x="414527" y="25908"/>
                </a:lnTo>
                <a:lnTo>
                  <a:pt x="414527" y="51815"/>
                </a:lnTo>
                <a:lnTo>
                  <a:pt x="440436" y="51815"/>
                </a:lnTo>
                <a:lnTo>
                  <a:pt x="440436" y="25908"/>
                </a:lnTo>
                <a:close/>
              </a:path>
              <a:path w="4431030" h="78105">
                <a:moveTo>
                  <a:pt x="492251" y="25908"/>
                </a:moveTo>
                <a:lnTo>
                  <a:pt x="466344" y="25908"/>
                </a:lnTo>
                <a:lnTo>
                  <a:pt x="466344" y="51815"/>
                </a:lnTo>
                <a:lnTo>
                  <a:pt x="492251" y="51815"/>
                </a:lnTo>
                <a:lnTo>
                  <a:pt x="492251" y="25908"/>
                </a:lnTo>
                <a:close/>
              </a:path>
              <a:path w="4431030" h="78105">
                <a:moveTo>
                  <a:pt x="544068" y="25908"/>
                </a:moveTo>
                <a:lnTo>
                  <a:pt x="518160" y="25908"/>
                </a:lnTo>
                <a:lnTo>
                  <a:pt x="518160" y="51815"/>
                </a:lnTo>
                <a:lnTo>
                  <a:pt x="544068" y="51815"/>
                </a:lnTo>
                <a:lnTo>
                  <a:pt x="544068" y="25908"/>
                </a:lnTo>
                <a:close/>
              </a:path>
              <a:path w="4431030" h="78105">
                <a:moveTo>
                  <a:pt x="595883" y="25908"/>
                </a:moveTo>
                <a:lnTo>
                  <a:pt x="569976" y="25908"/>
                </a:lnTo>
                <a:lnTo>
                  <a:pt x="569976" y="51815"/>
                </a:lnTo>
                <a:lnTo>
                  <a:pt x="595883" y="51815"/>
                </a:lnTo>
                <a:lnTo>
                  <a:pt x="595883" y="25908"/>
                </a:lnTo>
                <a:close/>
              </a:path>
              <a:path w="4431030" h="78105">
                <a:moveTo>
                  <a:pt x="647700" y="25908"/>
                </a:moveTo>
                <a:lnTo>
                  <a:pt x="621792" y="25908"/>
                </a:lnTo>
                <a:lnTo>
                  <a:pt x="621792" y="51815"/>
                </a:lnTo>
                <a:lnTo>
                  <a:pt x="647700" y="51815"/>
                </a:lnTo>
                <a:lnTo>
                  <a:pt x="647700" y="25908"/>
                </a:lnTo>
                <a:close/>
              </a:path>
              <a:path w="4431030" h="78105">
                <a:moveTo>
                  <a:pt x="699515" y="25908"/>
                </a:moveTo>
                <a:lnTo>
                  <a:pt x="673607" y="25908"/>
                </a:lnTo>
                <a:lnTo>
                  <a:pt x="673607" y="51815"/>
                </a:lnTo>
                <a:lnTo>
                  <a:pt x="699515" y="51815"/>
                </a:lnTo>
                <a:lnTo>
                  <a:pt x="699515" y="25908"/>
                </a:lnTo>
                <a:close/>
              </a:path>
              <a:path w="4431030" h="78105">
                <a:moveTo>
                  <a:pt x="751332" y="25908"/>
                </a:moveTo>
                <a:lnTo>
                  <a:pt x="725424" y="25908"/>
                </a:lnTo>
                <a:lnTo>
                  <a:pt x="725424" y="51815"/>
                </a:lnTo>
                <a:lnTo>
                  <a:pt x="751332" y="51815"/>
                </a:lnTo>
                <a:lnTo>
                  <a:pt x="751332" y="25908"/>
                </a:lnTo>
                <a:close/>
              </a:path>
              <a:path w="4431030" h="78105">
                <a:moveTo>
                  <a:pt x="803148" y="25908"/>
                </a:moveTo>
                <a:lnTo>
                  <a:pt x="777239" y="25908"/>
                </a:lnTo>
                <a:lnTo>
                  <a:pt x="777239" y="51815"/>
                </a:lnTo>
                <a:lnTo>
                  <a:pt x="803148" y="51815"/>
                </a:lnTo>
                <a:lnTo>
                  <a:pt x="803148" y="25908"/>
                </a:lnTo>
                <a:close/>
              </a:path>
              <a:path w="4431030" h="78105">
                <a:moveTo>
                  <a:pt x="854963" y="25908"/>
                </a:moveTo>
                <a:lnTo>
                  <a:pt x="829055" y="25908"/>
                </a:lnTo>
                <a:lnTo>
                  <a:pt x="829055" y="51815"/>
                </a:lnTo>
                <a:lnTo>
                  <a:pt x="854963" y="51815"/>
                </a:lnTo>
                <a:lnTo>
                  <a:pt x="854963" y="25908"/>
                </a:lnTo>
                <a:close/>
              </a:path>
              <a:path w="4431030" h="78105">
                <a:moveTo>
                  <a:pt x="906779" y="25908"/>
                </a:moveTo>
                <a:lnTo>
                  <a:pt x="880872" y="25908"/>
                </a:lnTo>
                <a:lnTo>
                  <a:pt x="880872" y="51815"/>
                </a:lnTo>
                <a:lnTo>
                  <a:pt x="906779" y="51815"/>
                </a:lnTo>
                <a:lnTo>
                  <a:pt x="906779" y="25908"/>
                </a:lnTo>
                <a:close/>
              </a:path>
              <a:path w="4431030" h="78105">
                <a:moveTo>
                  <a:pt x="958596" y="25908"/>
                </a:moveTo>
                <a:lnTo>
                  <a:pt x="932688" y="25908"/>
                </a:lnTo>
                <a:lnTo>
                  <a:pt x="932688" y="51815"/>
                </a:lnTo>
                <a:lnTo>
                  <a:pt x="958596" y="51815"/>
                </a:lnTo>
                <a:lnTo>
                  <a:pt x="958596" y="25908"/>
                </a:lnTo>
                <a:close/>
              </a:path>
              <a:path w="4431030" h="78105">
                <a:moveTo>
                  <a:pt x="1010412" y="25908"/>
                </a:moveTo>
                <a:lnTo>
                  <a:pt x="984503" y="25908"/>
                </a:lnTo>
                <a:lnTo>
                  <a:pt x="984503" y="51815"/>
                </a:lnTo>
                <a:lnTo>
                  <a:pt x="1010412" y="51815"/>
                </a:lnTo>
                <a:lnTo>
                  <a:pt x="1010412" y="25908"/>
                </a:lnTo>
                <a:close/>
              </a:path>
              <a:path w="4431030" h="78105">
                <a:moveTo>
                  <a:pt x="1062227" y="25908"/>
                </a:moveTo>
                <a:lnTo>
                  <a:pt x="1036320" y="25908"/>
                </a:lnTo>
                <a:lnTo>
                  <a:pt x="1036320" y="51815"/>
                </a:lnTo>
                <a:lnTo>
                  <a:pt x="1062227" y="51815"/>
                </a:lnTo>
                <a:lnTo>
                  <a:pt x="1062227" y="25908"/>
                </a:lnTo>
                <a:close/>
              </a:path>
              <a:path w="4431030" h="78105">
                <a:moveTo>
                  <a:pt x="1114043" y="25908"/>
                </a:moveTo>
                <a:lnTo>
                  <a:pt x="1088136" y="25908"/>
                </a:lnTo>
                <a:lnTo>
                  <a:pt x="1088136" y="51815"/>
                </a:lnTo>
                <a:lnTo>
                  <a:pt x="1114043" y="51815"/>
                </a:lnTo>
                <a:lnTo>
                  <a:pt x="1114043" y="25908"/>
                </a:lnTo>
                <a:close/>
              </a:path>
              <a:path w="4431030" h="78105">
                <a:moveTo>
                  <a:pt x="1165860" y="25908"/>
                </a:moveTo>
                <a:lnTo>
                  <a:pt x="1139952" y="25908"/>
                </a:lnTo>
                <a:lnTo>
                  <a:pt x="1139952" y="51815"/>
                </a:lnTo>
                <a:lnTo>
                  <a:pt x="1165860" y="51815"/>
                </a:lnTo>
                <a:lnTo>
                  <a:pt x="1165860" y="25908"/>
                </a:lnTo>
                <a:close/>
              </a:path>
              <a:path w="4431030" h="78105">
                <a:moveTo>
                  <a:pt x="1217676" y="25908"/>
                </a:moveTo>
                <a:lnTo>
                  <a:pt x="1191767" y="25908"/>
                </a:lnTo>
                <a:lnTo>
                  <a:pt x="1191767" y="51815"/>
                </a:lnTo>
                <a:lnTo>
                  <a:pt x="1217676" y="51815"/>
                </a:lnTo>
                <a:lnTo>
                  <a:pt x="1217676" y="25908"/>
                </a:lnTo>
                <a:close/>
              </a:path>
              <a:path w="4431030" h="78105">
                <a:moveTo>
                  <a:pt x="1269491" y="25908"/>
                </a:moveTo>
                <a:lnTo>
                  <a:pt x="1243584" y="25908"/>
                </a:lnTo>
                <a:lnTo>
                  <a:pt x="1243584" y="51815"/>
                </a:lnTo>
                <a:lnTo>
                  <a:pt x="1269491" y="51815"/>
                </a:lnTo>
                <a:lnTo>
                  <a:pt x="1269491" y="25908"/>
                </a:lnTo>
                <a:close/>
              </a:path>
              <a:path w="4431030" h="78105">
                <a:moveTo>
                  <a:pt x="1321308" y="25908"/>
                </a:moveTo>
                <a:lnTo>
                  <a:pt x="1295400" y="25908"/>
                </a:lnTo>
                <a:lnTo>
                  <a:pt x="1295400" y="51815"/>
                </a:lnTo>
                <a:lnTo>
                  <a:pt x="1321308" y="51815"/>
                </a:lnTo>
                <a:lnTo>
                  <a:pt x="1321308" y="25908"/>
                </a:lnTo>
                <a:close/>
              </a:path>
              <a:path w="4431030" h="78105">
                <a:moveTo>
                  <a:pt x="1373124" y="25908"/>
                </a:moveTo>
                <a:lnTo>
                  <a:pt x="1347215" y="25908"/>
                </a:lnTo>
                <a:lnTo>
                  <a:pt x="1347215" y="51815"/>
                </a:lnTo>
                <a:lnTo>
                  <a:pt x="1373124" y="51815"/>
                </a:lnTo>
                <a:lnTo>
                  <a:pt x="1373124" y="25908"/>
                </a:lnTo>
                <a:close/>
              </a:path>
              <a:path w="4431030" h="78105">
                <a:moveTo>
                  <a:pt x="1424939" y="25908"/>
                </a:moveTo>
                <a:lnTo>
                  <a:pt x="1399032" y="25908"/>
                </a:lnTo>
                <a:lnTo>
                  <a:pt x="1399032" y="51815"/>
                </a:lnTo>
                <a:lnTo>
                  <a:pt x="1424939" y="51815"/>
                </a:lnTo>
                <a:lnTo>
                  <a:pt x="1424939" y="25908"/>
                </a:lnTo>
                <a:close/>
              </a:path>
              <a:path w="4431030" h="78105">
                <a:moveTo>
                  <a:pt x="1476755" y="25908"/>
                </a:moveTo>
                <a:lnTo>
                  <a:pt x="1450848" y="25908"/>
                </a:lnTo>
                <a:lnTo>
                  <a:pt x="1450848" y="51815"/>
                </a:lnTo>
                <a:lnTo>
                  <a:pt x="1476755" y="51815"/>
                </a:lnTo>
                <a:lnTo>
                  <a:pt x="1476755" y="25908"/>
                </a:lnTo>
                <a:close/>
              </a:path>
              <a:path w="4431030" h="78105">
                <a:moveTo>
                  <a:pt x="1528572" y="25908"/>
                </a:moveTo>
                <a:lnTo>
                  <a:pt x="1502664" y="25908"/>
                </a:lnTo>
                <a:lnTo>
                  <a:pt x="1502664" y="51815"/>
                </a:lnTo>
                <a:lnTo>
                  <a:pt x="1528572" y="51815"/>
                </a:lnTo>
                <a:lnTo>
                  <a:pt x="1528572" y="25908"/>
                </a:lnTo>
                <a:close/>
              </a:path>
              <a:path w="4431030" h="78105">
                <a:moveTo>
                  <a:pt x="1580388" y="25908"/>
                </a:moveTo>
                <a:lnTo>
                  <a:pt x="1554479" y="25908"/>
                </a:lnTo>
                <a:lnTo>
                  <a:pt x="1554479" y="51815"/>
                </a:lnTo>
                <a:lnTo>
                  <a:pt x="1580388" y="51815"/>
                </a:lnTo>
                <a:lnTo>
                  <a:pt x="1580388" y="25908"/>
                </a:lnTo>
                <a:close/>
              </a:path>
              <a:path w="4431030" h="78105">
                <a:moveTo>
                  <a:pt x="1632203" y="25908"/>
                </a:moveTo>
                <a:lnTo>
                  <a:pt x="1606296" y="25908"/>
                </a:lnTo>
                <a:lnTo>
                  <a:pt x="1606296" y="51815"/>
                </a:lnTo>
                <a:lnTo>
                  <a:pt x="1632203" y="51815"/>
                </a:lnTo>
                <a:lnTo>
                  <a:pt x="1632203" y="25908"/>
                </a:lnTo>
                <a:close/>
              </a:path>
              <a:path w="4431030" h="78105">
                <a:moveTo>
                  <a:pt x="1684020" y="25908"/>
                </a:moveTo>
                <a:lnTo>
                  <a:pt x="1658112" y="25908"/>
                </a:lnTo>
                <a:lnTo>
                  <a:pt x="1658112" y="51815"/>
                </a:lnTo>
                <a:lnTo>
                  <a:pt x="1684020" y="51815"/>
                </a:lnTo>
                <a:lnTo>
                  <a:pt x="1684020" y="25908"/>
                </a:lnTo>
                <a:close/>
              </a:path>
              <a:path w="4431030" h="78105">
                <a:moveTo>
                  <a:pt x="1735836" y="25908"/>
                </a:moveTo>
                <a:lnTo>
                  <a:pt x="1709927" y="25908"/>
                </a:lnTo>
                <a:lnTo>
                  <a:pt x="1709927" y="51815"/>
                </a:lnTo>
                <a:lnTo>
                  <a:pt x="1735836" y="51815"/>
                </a:lnTo>
                <a:lnTo>
                  <a:pt x="1735836" y="25908"/>
                </a:lnTo>
                <a:close/>
              </a:path>
              <a:path w="4431030" h="78105">
                <a:moveTo>
                  <a:pt x="1787652" y="25908"/>
                </a:moveTo>
                <a:lnTo>
                  <a:pt x="1761743" y="25908"/>
                </a:lnTo>
                <a:lnTo>
                  <a:pt x="1761743" y="51815"/>
                </a:lnTo>
                <a:lnTo>
                  <a:pt x="1787652" y="51815"/>
                </a:lnTo>
                <a:lnTo>
                  <a:pt x="1787652" y="25908"/>
                </a:lnTo>
                <a:close/>
              </a:path>
              <a:path w="4431030" h="78105">
                <a:moveTo>
                  <a:pt x="1839467" y="25908"/>
                </a:moveTo>
                <a:lnTo>
                  <a:pt x="1813560" y="25908"/>
                </a:lnTo>
                <a:lnTo>
                  <a:pt x="1813560" y="51815"/>
                </a:lnTo>
                <a:lnTo>
                  <a:pt x="1839467" y="51815"/>
                </a:lnTo>
                <a:lnTo>
                  <a:pt x="1839467" y="25908"/>
                </a:lnTo>
                <a:close/>
              </a:path>
              <a:path w="4431030" h="78105">
                <a:moveTo>
                  <a:pt x="1891284" y="25908"/>
                </a:moveTo>
                <a:lnTo>
                  <a:pt x="1865376" y="25908"/>
                </a:lnTo>
                <a:lnTo>
                  <a:pt x="1865376" y="51815"/>
                </a:lnTo>
                <a:lnTo>
                  <a:pt x="1891284" y="51815"/>
                </a:lnTo>
                <a:lnTo>
                  <a:pt x="1891284" y="25908"/>
                </a:lnTo>
                <a:close/>
              </a:path>
              <a:path w="4431030" h="78105">
                <a:moveTo>
                  <a:pt x="1943100" y="25908"/>
                </a:moveTo>
                <a:lnTo>
                  <a:pt x="1917191" y="25908"/>
                </a:lnTo>
                <a:lnTo>
                  <a:pt x="1917191" y="51815"/>
                </a:lnTo>
                <a:lnTo>
                  <a:pt x="1943100" y="51815"/>
                </a:lnTo>
                <a:lnTo>
                  <a:pt x="1943100" y="25908"/>
                </a:lnTo>
                <a:close/>
              </a:path>
              <a:path w="4431030" h="78105">
                <a:moveTo>
                  <a:pt x="1994915" y="25908"/>
                </a:moveTo>
                <a:lnTo>
                  <a:pt x="1969008" y="25908"/>
                </a:lnTo>
                <a:lnTo>
                  <a:pt x="1969008" y="51815"/>
                </a:lnTo>
                <a:lnTo>
                  <a:pt x="1994915" y="51815"/>
                </a:lnTo>
                <a:lnTo>
                  <a:pt x="1994915" y="25908"/>
                </a:lnTo>
                <a:close/>
              </a:path>
              <a:path w="4431030" h="78105">
                <a:moveTo>
                  <a:pt x="2046732" y="25908"/>
                </a:moveTo>
                <a:lnTo>
                  <a:pt x="2020824" y="25908"/>
                </a:lnTo>
                <a:lnTo>
                  <a:pt x="2020824" y="51815"/>
                </a:lnTo>
                <a:lnTo>
                  <a:pt x="2046732" y="51815"/>
                </a:lnTo>
                <a:lnTo>
                  <a:pt x="2046732" y="25908"/>
                </a:lnTo>
                <a:close/>
              </a:path>
              <a:path w="4431030" h="78105">
                <a:moveTo>
                  <a:pt x="2098548" y="25908"/>
                </a:moveTo>
                <a:lnTo>
                  <a:pt x="2072639" y="25908"/>
                </a:lnTo>
                <a:lnTo>
                  <a:pt x="2072639" y="51815"/>
                </a:lnTo>
                <a:lnTo>
                  <a:pt x="2098548" y="51815"/>
                </a:lnTo>
                <a:lnTo>
                  <a:pt x="2098548" y="25908"/>
                </a:lnTo>
                <a:close/>
              </a:path>
              <a:path w="4431030" h="78105">
                <a:moveTo>
                  <a:pt x="2150364" y="25908"/>
                </a:moveTo>
                <a:lnTo>
                  <a:pt x="2124455" y="25908"/>
                </a:lnTo>
                <a:lnTo>
                  <a:pt x="2124455" y="51815"/>
                </a:lnTo>
                <a:lnTo>
                  <a:pt x="2150364" y="51815"/>
                </a:lnTo>
                <a:lnTo>
                  <a:pt x="2150364" y="25908"/>
                </a:lnTo>
                <a:close/>
              </a:path>
              <a:path w="4431030" h="78105">
                <a:moveTo>
                  <a:pt x="2202179" y="25908"/>
                </a:moveTo>
                <a:lnTo>
                  <a:pt x="2176272" y="25908"/>
                </a:lnTo>
                <a:lnTo>
                  <a:pt x="2176272" y="51815"/>
                </a:lnTo>
                <a:lnTo>
                  <a:pt x="2202179" y="51815"/>
                </a:lnTo>
                <a:lnTo>
                  <a:pt x="2202179" y="25908"/>
                </a:lnTo>
                <a:close/>
              </a:path>
              <a:path w="4431030" h="78105">
                <a:moveTo>
                  <a:pt x="2253996" y="25908"/>
                </a:moveTo>
                <a:lnTo>
                  <a:pt x="2228088" y="25908"/>
                </a:lnTo>
                <a:lnTo>
                  <a:pt x="2228088" y="51815"/>
                </a:lnTo>
                <a:lnTo>
                  <a:pt x="2253996" y="51815"/>
                </a:lnTo>
                <a:lnTo>
                  <a:pt x="2253996" y="25908"/>
                </a:lnTo>
                <a:close/>
              </a:path>
              <a:path w="4431030" h="78105">
                <a:moveTo>
                  <a:pt x="2305812" y="25908"/>
                </a:moveTo>
                <a:lnTo>
                  <a:pt x="2279904" y="25908"/>
                </a:lnTo>
                <a:lnTo>
                  <a:pt x="2279904" y="51815"/>
                </a:lnTo>
                <a:lnTo>
                  <a:pt x="2305812" y="51815"/>
                </a:lnTo>
                <a:lnTo>
                  <a:pt x="2305812" y="25908"/>
                </a:lnTo>
                <a:close/>
              </a:path>
              <a:path w="4431030" h="78105">
                <a:moveTo>
                  <a:pt x="2357628" y="25908"/>
                </a:moveTo>
                <a:lnTo>
                  <a:pt x="2331720" y="25908"/>
                </a:lnTo>
                <a:lnTo>
                  <a:pt x="2331720" y="51815"/>
                </a:lnTo>
                <a:lnTo>
                  <a:pt x="2357628" y="51815"/>
                </a:lnTo>
                <a:lnTo>
                  <a:pt x="2357628" y="25908"/>
                </a:lnTo>
                <a:close/>
              </a:path>
              <a:path w="4431030" h="78105">
                <a:moveTo>
                  <a:pt x="2409443" y="25908"/>
                </a:moveTo>
                <a:lnTo>
                  <a:pt x="2383536" y="25908"/>
                </a:lnTo>
                <a:lnTo>
                  <a:pt x="2383536" y="51815"/>
                </a:lnTo>
                <a:lnTo>
                  <a:pt x="2409443" y="51815"/>
                </a:lnTo>
                <a:lnTo>
                  <a:pt x="2409443" y="25908"/>
                </a:lnTo>
                <a:close/>
              </a:path>
              <a:path w="4431030" h="78105">
                <a:moveTo>
                  <a:pt x="2461260" y="25908"/>
                </a:moveTo>
                <a:lnTo>
                  <a:pt x="2435352" y="25908"/>
                </a:lnTo>
                <a:lnTo>
                  <a:pt x="2435352" y="51815"/>
                </a:lnTo>
                <a:lnTo>
                  <a:pt x="2461260" y="51815"/>
                </a:lnTo>
                <a:lnTo>
                  <a:pt x="2461260" y="25908"/>
                </a:lnTo>
                <a:close/>
              </a:path>
              <a:path w="4431030" h="78105">
                <a:moveTo>
                  <a:pt x="2513076" y="25908"/>
                </a:moveTo>
                <a:lnTo>
                  <a:pt x="2487167" y="25908"/>
                </a:lnTo>
                <a:lnTo>
                  <a:pt x="2487167" y="51815"/>
                </a:lnTo>
                <a:lnTo>
                  <a:pt x="2513076" y="51815"/>
                </a:lnTo>
                <a:lnTo>
                  <a:pt x="2513076" y="25908"/>
                </a:lnTo>
                <a:close/>
              </a:path>
              <a:path w="4431030" h="78105">
                <a:moveTo>
                  <a:pt x="2564891" y="25908"/>
                </a:moveTo>
                <a:lnTo>
                  <a:pt x="2538984" y="25908"/>
                </a:lnTo>
                <a:lnTo>
                  <a:pt x="2538984" y="51815"/>
                </a:lnTo>
                <a:lnTo>
                  <a:pt x="2564891" y="51815"/>
                </a:lnTo>
                <a:lnTo>
                  <a:pt x="2564891" y="25908"/>
                </a:lnTo>
                <a:close/>
              </a:path>
              <a:path w="4431030" h="78105">
                <a:moveTo>
                  <a:pt x="2616708" y="25908"/>
                </a:moveTo>
                <a:lnTo>
                  <a:pt x="2590800" y="25908"/>
                </a:lnTo>
                <a:lnTo>
                  <a:pt x="2590800" y="51815"/>
                </a:lnTo>
                <a:lnTo>
                  <a:pt x="2616708" y="51815"/>
                </a:lnTo>
                <a:lnTo>
                  <a:pt x="2616708" y="25908"/>
                </a:lnTo>
                <a:close/>
              </a:path>
              <a:path w="4431030" h="78105">
                <a:moveTo>
                  <a:pt x="2668524" y="25908"/>
                </a:moveTo>
                <a:lnTo>
                  <a:pt x="2642616" y="25908"/>
                </a:lnTo>
                <a:lnTo>
                  <a:pt x="2642616" y="51815"/>
                </a:lnTo>
                <a:lnTo>
                  <a:pt x="2668524" y="51815"/>
                </a:lnTo>
                <a:lnTo>
                  <a:pt x="2668524" y="25908"/>
                </a:lnTo>
                <a:close/>
              </a:path>
              <a:path w="4431030" h="78105">
                <a:moveTo>
                  <a:pt x="2720340" y="25908"/>
                </a:moveTo>
                <a:lnTo>
                  <a:pt x="2694432" y="25908"/>
                </a:lnTo>
                <a:lnTo>
                  <a:pt x="2694432" y="51815"/>
                </a:lnTo>
                <a:lnTo>
                  <a:pt x="2720340" y="51815"/>
                </a:lnTo>
                <a:lnTo>
                  <a:pt x="2720340" y="25908"/>
                </a:lnTo>
                <a:close/>
              </a:path>
              <a:path w="4431030" h="78105">
                <a:moveTo>
                  <a:pt x="2772155" y="25908"/>
                </a:moveTo>
                <a:lnTo>
                  <a:pt x="2746248" y="25908"/>
                </a:lnTo>
                <a:lnTo>
                  <a:pt x="2746248" y="51815"/>
                </a:lnTo>
                <a:lnTo>
                  <a:pt x="2772155" y="51815"/>
                </a:lnTo>
                <a:lnTo>
                  <a:pt x="2772155" y="25908"/>
                </a:lnTo>
                <a:close/>
              </a:path>
              <a:path w="4431030" h="78105">
                <a:moveTo>
                  <a:pt x="2823972" y="25908"/>
                </a:moveTo>
                <a:lnTo>
                  <a:pt x="2798064" y="25908"/>
                </a:lnTo>
                <a:lnTo>
                  <a:pt x="2798064" y="51815"/>
                </a:lnTo>
                <a:lnTo>
                  <a:pt x="2823972" y="51815"/>
                </a:lnTo>
                <a:lnTo>
                  <a:pt x="2823972" y="25908"/>
                </a:lnTo>
                <a:close/>
              </a:path>
              <a:path w="4431030" h="78105">
                <a:moveTo>
                  <a:pt x="2875788" y="25908"/>
                </a:moveTo>
                <a:lnTo>
                  <a:pt x="2849879" y="25908"/>
                </a:lnTo>
                <a:lnTo>
                  <a:pt x="2849879" y="51815"/>
                </a:lnTo>
                <a:lnTo>
                  <a:pt x="2875788" y="51815"/>
                </a:lnTo>
                <a:lnTo>
                  <a:pt x="2875788" y="25908"/>
                </a:lnTo>
                <a:close/>
              </a:path>
              <a:path w="4431030" h="78105">
                <a:moveTo>
                  <a:pt x="2927604" y="25908"/>
                </a:moveTo>
                <a:lnTo>
                  <a:pt x="2901696" y="25908"/>
                </a:lnTo>
                <a:lnTo>
                  <a:pt x="2901696" y="51815"/>
                </a:lnTo>
                <a:lnTo>
                  <a:pt x="2927604" y="51815"/>
                </a:lnTo>
                <a:lnTo>
                  <a:pt x="2927604" y="25908"/>
                </a:lnTo>
                <a:close/>
              </a:path>
              <a:path w="4431030" h="78105">
                <a:moveTo>
                  <a:pt x="2979420" y="25908"/>
                </a:moveTo>
                <a:lnTo>
                  <a:pt x="2953512" y="25908"/>
                </a:lnTo>
                <a:lnTo>
                  <a:pt x="2953512" y="51815"/>
                </a:lnTo>
                <a:lnTo>
                  <a:pt x="2979420" y="51815"/>
                </a:lnTo>
                <a:lnTo>
                  <a:pt x="2979420" y="25908"/>
                </a:lnTo>
                <a:close/>
              </a:path>
              <a:path w="4431030" h="78105">
                <a:moveTo>
                  <a:pt x="3031236" y="25908"/>
                </a:moveTo>
                <a:lnTo>
                  <a:pt x="3005328" y="25908"/>
                </a:lnTo>
                <a:lnTo>
                  <a:pt x="3005328" y="51815"/>
                </a:lnTo>
                <a:lnTo>
                  <a:pt x="3031236" y="51815"/>
                </a:lnTo>
                <a:lnTo>
                  <a:pt x="3031236" y="25908"/>
                </a:lnTo>
                <a:close/>
              </a:path>
              <a:path w="4431030" h="78105">
                <a:moveTo>
                  <a:pt x="3083052" y="25908"/>
                </a:moveTo>
                <a:lnTo>
                  <a:pt x="3057143" y="25908"/>
                </a:lnTo>
                <a:lnTo>
                  <a:pt x="3057143" y="51815"/>
                </a:lnTo>
                <a:lnTo>
                  <a:pt x="3083052" y="51815"/>
                </a:lnTo>
                <a:lnTo>
                  <a:pt x="3083052" y="25908"/>
                </a:lnTo>
                <a:close/>
              </a:path>
              <a:path w="4431030" h="78105">
                <a:moveTo>
                  <a:pt x="3134867" y="25908"/>
                </a:moveTo>
                <a:lnTo>
                  <a:pt x="3108960" y="25908"/>
                </a:lnTo>
                <a:lnTo>
                  <a:pt x="3108960" y="51815"/>
                </a:lnTo>
                <a:lnTo>
                  <a:pt x="3134867" y="51815"/>
                </a:lnTo>
                <a:lnTo>
                  <a:pt x="3134867" y="25908"/>
                </a:lnTo>
                <a:close/>
              </a:path>
              <a:path w="4431030" h="78105">
                <a:moveTo>
                  <a:pt x="3186684" y="25908"/>
                </a:moveTo>
                <a:lnTo>
                  <a:pt x="3160776" y="25908"/>
                </a:lnTo>
                <a:lnTo>
                  <a:pt x="3160776" y="51815"/>
                </a:lnTo>
                <a:lnTo>
                  <a:pt x="3186684" y="51815"/>
                </a:lnTo>
                <a:lnTo>
                  <a:pt x="3186684" y="25908"/>
                </a:lnTo>
                <a:close/>
              </a:path>
              <a:path w="4431030" h="78105">
                <a:moveTo>
                  <a:pt x="3238500" y="25908"/>
                </a:moveTo>
                <a:lnTo>
                  <a:pt x="3212591" y="25908"/>
                </a:lnTo>
                <a:lnTo>
                  <a:pt x="3212591" y="51815"/>
                </a:lnTo>
                <a:lnTo>
                  <a:pt x="3238500" y="51815"/>
                </a:lnTo>
                <a:lnTo>
                  <a:pt x="3238500" y="25908"/>
                </a:lnTo>
                <a:close/>
              </a:path>
              <a:path w="4431030" h="78105">
                <a:moveTo>
                  <a:pt x="3290316" y="25908"/>
                </a:moveTo>
                <a:lnTo>
                  <a:pt x="3264408" y="25908"/>
                </a:lnTo>
                <a:lnTo>
                  <a:pt x="3264408" y="51815"/>
                </a:lnTo>
                <a:lnTo>
                  <a:pt x="3290316" y="51815"/>
                </a:lnTo>
                <a:lnTo>
                  <a:pt x="3290316" y="25908"/>
                </a:lnTo>
                <a:close/>
              </a:path>
              <a:path w="4431030" h="78105">
                <a:moveTo>
                  <a:pt x="3342132" y="25908"/>
                </a:moveTo>
                <a:lnTo>
                  <a:pt x="3316224" y="25908"/>
                </a:lnTo>
                <a:lnTo>
                  <a:pt x="3316224" y="51815"/>
                </a:lnTo>
                <a:lnTo>
                  <a:pt x="3342132" y="51815"/>
                </a:lnTo>
                <a:lnTo>
                  <a:pt x="3342132" y="25908"/>
                </a:lnTo>
                <a:close/>
              </a:path>
              <a:path w="4431030" h="78105">
                <a:moveTo>
                  <a:pt x="3393948" y="25908"/>
                </a:moveTo>
                <a:lnTo>
                  <a:pt x="3368040" y="25908"/>
                </a:lnTo>
                <a:lnTo>
                  <a:pt x="3368040" y="51815"/>
                </a:lnTo>
                <a:lnTo>
                  <a:pt x="3393948" y="51815"/>
                </a:lnTo>
                <a:lnTo>
                  <a:pt x="3393948" y="25908"/>
                </a:lnTo>
                <a:close/>
              </a:path>
              <a:path w="4431030" h="78105">
                <a:moveTo>
                  <a:pt x="3445764" y="25908"/>
                </a:moveTo>
                <a:lnTo>
                  <a:pt x="3419855" y="25908"/>
                </a:lnTo>
                <a:lnTo>
                  <a:pt x="3419855" y="51815"/>
                </a:lnTo>
                <a:lnTo>
                  <a:pt x="3445764" y="51815"/>
                </a:lnTo>
                <a:lnTo>
                  <a:pt x="3445764" y="25908"/>
                </a:lnTo>
                <a:close/>
              </a:path>
              <a:path w="4431030" h="78105">
                <a:moveTo>
                  <a:pt x="3497579" y="25908"/>
                </a:moveTo>
                <a:lnTo>
                  <a:pt x="3471672" y="25908"/>
                </a:lnTo>
                <a:lnTo>
                  <a:pt x="3471672" y="51815"/>
                </a:lnTo>
                <a:lnTo>
                  <a:pt x="3497579" y="51815"/>
                </a:lnTo>
                <a:lnTo>
                  <a:pt x="3497579" y="25908"/>
                </a:lnTo>
                <a:close/>
              </a:path>
              <a:path w="4431030" h="78105">
                <a:moveTo>
                  <a:pt x="3549396" y="25908"/>
                </a:moveTo>
                <a:lnTo>
                  <a:pt x="3523488" y="25908"/>
                </a:lnTo>
                <a:lnTo>
                  <a:pt x="3523488" y="51815"/>
                </a:lnTo>
                <a:lnTo>
                  <a:pt x="3549396" y="51815"/>
                </a:lnTo>
                <a:lnTo>
                  <a:pt x="3549396" y="25908"/>
                </a:lnTo>
                <a:close/>
              </a:path>
              <a:path w="4431030" h="78105">
                <a:moveTo>
                  <a:pt x="3601212" y="25908"/>
                </a:moveTo>
                <a:lnTo>
                  <a:pt x="3575304" y="25908"/>
                </a:lnTo>
                <a:lnTo>
                  <a:pt x="3575304" y="51815"/>
                </a:lnTo>
                <a:lnTo>
                  <a:pt x="3601212" y="51815"/>
                </a:lnTo>
                <a:lnTo>
                  <a:pt x="3601212" y="25908"/>
                </a:lnTo>
                <a:close/>
              </a:path>
              <a:path w="4431030" h="78105">
                <a:moveTo>
                  <a:pt x="3653028" y="25908"/>
                </a:moveTo>
                <a:lnTo>
                  <a:pt x="3627120" y="25908"/>
                </a:lnTo>
                <a:lnTo>
                  <a:pt x="3627120" y="51815"/>
                </a:lnTo>
                <a:lnTo>
                  <a:pt x="3653028" y="51815"/>
                </a:lnTo>
                <a:lnTo>
                  <a:pt x="3653028" y="25908"/>
                </a:lnTo>
                <a:close/>
              </a:path>
              <a:path w="4431030" h="78105">
                <a:moveTo>
                  <a:pt x="3704843" y="25908"/>
                </a:moveTo>
                <a:lnTo>
                  <a:pt x="3678936" y="25908"/>
                </a:lnTo>
                <a:lnTo>
                  <a:pt x="3678936" y="51815"/>
                </a:lnTo>
                <a:lnTo>
                  <a:pt x="3704843" y="51815"/>
                </a:lnTo>
                <a:lnTo>
                  <a:pt x="3704843" y="25908"/>
                </a:lnTo>
                <a:close/>
              </a:path>
              <a:path w="4431030" h="78105">
                <a:moveTo>
                  <a:pt x="3756660" y="25908"/>
                </a:moveTo>
                <a:lnTo>
                  <a:pt x="3730752" y="25908"/>
                </a:lnTo>
                <a:lnTo>
                  <a:pt x="3730752" y="51815"/>
                </a:lnTo>
                <a:lnTo>
                  <a:pt x="3756660" y="51815"/>
                </a:lnTo>
                <a:lnTo>
                  <a:pt x="3756660" y="25908"/>
                </a:lnTo>
                <a:close/>
              </a:path>
              <a:path w="4431030" h="78105">
                <a:moveTo>
                  <a:pt x="3808476" y="25908"/>
                </a:moveTo>
                <a:lnTo>
                  <a:pt x="3782567" y="25908"/>
                </a:lnTo>
                <a:lnTo>
                  <a:pt x="3782567" y="51815"/>
                </a:lnTo>
                <a:lnTo>
                  <a:pt x="3808476" y="51815"/>
                </a:lnTo>
                <a:lnTo>
                  <a:pt x="3808476" y="25908"/>
                </a:lnTo>
                <a:close/>
              </a:path>
              <a:path w="4431030" h="78105">
                <a:moveTo>
                  <a:pt x="3860291" y="25908"/>
                </a:moveTo>
                <a:lnTo>
                  <a:pt x="3834384" y="25908"/>
                </a:lnTo>
                <a:lnTo>
                  <a:pt x="3834384" y="51815"/>
                </a:lnTo>
                <a:lnTo>
                  <a:pt x="3860291" y="51815"/>
                </a:lnTo>
                <a:lnTo>
                  <a:pt x="3860291" y="25908"/>
                </a:lnTo>
                <a:close/>
              </a:path>
              <a:path w="4431030" h="78105">
                <a:moveTo>
                  <a:pt x="3912108" y="25908"/>
                </a:moveTo>
                <a:lnTo>
                  <a:pt x="3886200" y="25908"/>
                </a:lnTo>
                <a:lnTo>
                  <a:pt x="3886200" y="51815"/>
                </a:lnTo>
                <a:lnTo>
                  <a:pt x="3912108" y="51815"/>
                </a:lnTo>
                <a:lnTo>
                  <a:pt x="3912108" y="25908"/>
                </a:lnTo>
                <a:close/>
              </a:path>
              <a:path w="4431030" h="78105">
                <a:moveTo>
                  <a:pt x="3963924" y="25908"/>
                </a:moveTo>
                <a:lnTo>
                  <a:pt x="3938016" y="25908"/>
                </a:lnTo>
                <a:lnTo>
                  <a:pt x="3938016" y="51815"/>
                </a:lnTo>
                <a:lnTo>
                  <a:pt x="3963924" y="51815"/>
                </a:lnTo>
                <a:lnTo>
                  <a:pt x="3963924" y="25908"/>
                </a:lnTo>
                <a:close/>
              </a:path>
              <a:path w="4431030" h="78105">
                <a:moveTo>
                  <a:pt x="4015740" y="25908"/>
                </a:moveTo>
                <a:lnTo>
                  <a:pt x="3989832" y="25908"/>
                </a:lnTo>
                <a:lnTo>
                  <a:pt x="3989832" y="51815"/>
                </a:lnTo>
                <a:lnTo>
                  <a:pt x="4015740" y="51815"/>
                </a:lnTo>
                <a:lnTo>
                  <a:pt x="4015740" y="25908"/>
                </a:lnTo>
                <a:close/>
              </a:path>
              <a:path w="4431030" h="78105">
                <a:moveTo>
                  <a:pt x="4067556" y="25908"/>
                </a:moveTo>
                <a:lnTo>
                  <a:pt x="4041647" y="25908"/>
                </a:lnTo>
                <a:lnTo>
                  <a:pt x="4041647" y="51815"/>
                </a:lnTo>
                <a:lnTo>
                  <a:pt x="4067556" y="51815"/>
                </a:lnTo>
                <a:lnTo>
                  <a:pt x="4067556" y="25908"/>
                </a:lnTo>
                <a:close/>
              </a:path>
              <a:path w="4431030" h="78105">
                <a:moveTo>
                  <a:pt x="4119371" y="25908"/>
                </a:moveTo>
                <a:lnTo>
                  <a:pt x="4093464" y="25908"/>
                </a:lnTo>
                <a:lnTo>
                  <a:pt x="4093464" y="51815"/>
                </a:lnTo>
                <a:lnTo>
                  <a:pt x="4119371" y="51815"/>
                </a:lnTo>
                <a:lnTo>
                  <a:pt x="4119371" y="25908"/>
                </a:lnTo>
                <a:close/>
              </a:path>
              <a:path w="4431030" h="78105">
                <a:moveTo>
                  <a:pt x="4171188" y="25908"/>
                </a:moveTo>
                <a:lnTo>
                  <a:pt x="4145280" y="25908"/>
                </a:lnTo>
                <a:lnTo>
                  <a:pt x="4145280" y="51815"/>
                </a:lnTo>
                <a:lnTo>
                  <a:pt x="4171188" y="51815"/>
                </a:lnTo>
                <a:lnTo>
                  <a:pt x="4171188" y="25908"/>
                </a:lnTo>
                <a:close/>
              </a:path>
              <a:path w="4431030" h="78105">
                <a:moveTo>
                  <a:pt x="4223004" y="25908"/>
                </a:moveTo>
                <a:lnTo>
                  <a:pt x="4197095" y="25908"/>
                </a:lnTo>
                <a:lnTo>
                  <a:pt x="4197095" y="51815"/>
                </a:lnTo>
                <a:lnTo>
                  <a:pt x="4223004" y="51815"/>
                </a:lnTo>
                <a:lnTo>
                  <a:pt x="4223004" y="25908"/>
                </a:lnTo>
                <a:close/>
              </a:path>
              <a:path w="4431030" h="78105">
                <a:moveTo>
                  <a:pt x="4274820" y="25908"/>
                </a:moveTo>
                <a:lnTo>
                  <a:pt x="4248912" y="25908"/>
                </a:lnTo>
                <a:lnTo>
                  <a:pt x="4248912" y="51815"/>
                </a:lnTo>
                <a:lnTo>
                  <a:pt x="4274820" y="51815"/>
                </a:lnTo>
                <a:lnTo>
                  <a:pt x="4274820" y="25908"/>
                </a:lnTo>
                <a:close/>
              </a:path>
              <a:path w="4431030" h="78105">
                <a:moveTo>
                  <a:pt x="4326636" y="25908"/>
                </a:moveTo>
                <a:lnTo>
                  <a:pt x="4300728" y="25908"/>
                </a:lnTo>
                <a:lnTo>
                  <a:pt x="4300728" y="51815"/>
                </a:lnTo>
                <a:lnTo>
                  <a:pt x="4326636" y="51815"/>
                </a:lnTo>
                <a:lnTo>
                  <a:pt x="4326636" y="25908"/>
                </a:lnTo>
                <a:close/>
              </a:path>
              <a:path w="4431030" h="78105">
                <a:moveTo>
                  <a:pt x="4392168" y="0"/>
                </a:moveTo>
                <a:lnTo>
                  <a:pt x="4377041" y="3053"/>
                </a:lnTo>
                <a:lnTo>
                  <a:pt x="4364688" y="11382"/>
                </a:lnTo>
                <a:lnTo>
                  <a:pt x="4356359" y="23735"/>
                </a:lnTo>
                <a:lnTo>
                  <a:pt x="4353306" y="38862"/>
                </a:lnTo>
                <a:lnTo>
                  <a:pt x="4356359" y="53988"/>
                </a:lnTo>
                <a:lnTo>
                  <a:pt x="4364688" y="66341"/>
                </a:lnTo>
                <a:lnTo>
                  <a:pt x="4377041" y="74670"/>
                </a:lnTo>
                <a:lnTo>
                  <a:pt x="4392168" y="77724"/>
                </a:lnTo>
                <a:lnTo>
                  <a:pt x="4407294" y="74670"/>
                </a:lnTo>
                <a:lnTo>
                  <a:pt x="4419647" y="66341"/>
                </a:lnTo>
                <a:lnTo>
                  <a:pt x="4427976" y="53988"/>
                </a:lnTo>
                <a:lnTo>
                  <a:pt x="4428414" y="51815"/>
                </a:lnTo>
                <a:lnTo>
                  <a:pt x="4378452" y="51815"/>
                </a:lnTo>
                <a:lnTo>
                  <a:pt x="4378452" y="25908"/>
                </a:lnTo>
                <a:lnTo>
                  <a:pt x="4428414" y="25908"/>
                </a:lnTo>
                <a:lnTo>
                  <a:pt x="4427976" y="23735"/>
                </a:lnTo>
                <a:lnTo>
                  <a:pt x="4419647" y="11382"/>
                </a:lnTo>
                <a:lnTo>
                  <a:pt x="4407294" y="3053"/>
                </a:lnTo>
                <a:lnTo>
                  <a:pt x="4392168" y="0"/>
                </a:lnTo>
                <a:close/>
              </a:path>
              <a:path w="4431030" h="78105">
                <a:moveTo>
                  <a:pt x="4355921" y="25908"/>
                </a:moveTo>
                <a:lnTo>
                  <a:pt x="4352544" y="25908"/>
                </a:lnTo>
                <a:lnTo>
                  <a:pt x="4352544" y="51815"/>
                </a:lnTo>
                <a:lnTo>
                  <a:pt x="4355921" y="51815"/>
                </a:lnTo>
                <a:lnTo>
                  <a:pt x="4353306" y="38862"/>
                </a:lnTo>
                <a:lnTo>
                  <a:pt x="4355921" y="25908"/>
                </a:lnTo>
                <a:close/>
              </a:path>
              <a:path w="4431030" h="78105">
                <a:moveTo>
                  <a:pt x="4428414" y="25908"/>
                </a:moveTo>
                <a:lnTo>
                  <a:pt x="4378452" y="25908"/>
                </a:lnTo>
                <a:lnTo>
                  <a:pt x="4378452" y="51815"/>
                </a:lnTo>
                <a:lnTo>
                  <a:pt x="4428414" y="51815"/>
                </a:lnTo>
                <a:lnTo>
                  <a:pt x="4431030" y="38862"/>
                </a:lnTo>
                <a:lnTo>
                  <a:pt x="4428414" y="25908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19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2415" marR="5080" algn="r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Keuntungan</a:t>
            </a:r>
            <a:r>
              <a:rPr sz="2000" spc="-15" dirty="0"/>
              <a:t> </a:t>
            </a:r>
            <a:r>
              <a:rPr sz="2000" dirty="0"/>
              <a:t>dan</a:t>
            </a:r>
            <a:r>
              <a:rPr sz="2000" spc="-45" dirty="0"/>
              <a:t> </a:t>
            </a:r>
            <a:r>
              <a:rPr sz="2000" dirty="0"/>
              <a:t>Kekurangan</a:t>
            </a:r>
            <a:r>
              <a:rPr sz="2000" spc="-40" dirty="0"/>
              <a:t> </a:t>
            </a:r>
            <a:r>
              <a:rPr sz="2000" dirty="0"/>
              <a:t>CPU</a:t>
            </a:r>
            <a:r>
              <a:rPr sz="2000" spc="-5" dirty="0"/>
              <a:t> </a:t>
            </a:r>
            <a:r>
              <a:rPr sz="2000" dirty="0"/>
              <a:t>Register</a:t>
            </a:r>
            <a:r>
              <a:rPr sz="2000" spc="-25" dirty="0"/>
              <a:t> </a:t>
            </a:r>
            <a:r>
              <a:rPr sz="2000" dirty="0"/>
              <a:t>–</a:t>
            </a:r>
            <a:endParaRPr sz="2000"/>
          </a:p>
          <a:p>
            <a:pPr marL="1542415" marR="5715" algn="r">
              <a:lnSpc>
                <a:spcPct val="100000"/>
              </a:lnSpc>
            </a:pPr>
            <a:r>
              <a:rPr sz="2000" spc="-5" dirty="0"/>
              <a:t>Load</a:t>
            </a:r>
            <a:r>
              <a:rPr sz="2000" spc="-80" dirty="0"/>
              <a:t> </a:t>
            </a:r>
            <a:r>
              <a:rPr sz="2000" spc="-5" dirty="0"/>
              <a:t>Store</a:t>
            </a:r>
            <a:endParaRPr sz="2000"/>
          </a:p>
        </p:txBody>
      </p:sp>
      <p:sp>
        <p:nvSpPr>
          <p:cNvPr id="4" name="object 4"/>
          <p:cNvSpPr/>
          <p:nvPr/>
        </p:nvSpPr>
        <p:spPr>
          <a:xfrm>
            <a:off x="3492246" y="1728216"/>
            <a:ext cx="2748915" cy="78105"/>
          </a:xfrm>
          <a:custGeom>
            <a:avLst/>
            <a:gdLst/>
            <a:ahLst/>
            <a:cxnLst/>
            <a:rect l="l" t="t" r="r" b="b"/>
            <a:pathLst>
              <a:path w="2748915" h="78105">
                <a:moveTo>
                  <a:pt x="25907" y="22860"/>
                </a:moveTo>
                <a:lnTo>
                  <a:pt x="0" y="22860"/>
                </a:lnTo>
                <a:lnTo>
                  <a:pt x="0" y="48768"/>
                </a:lnTo>
                <a:lnTo>
                  <a:pt x="25907" y="48768"/>
                </a:lnTo>
                <a:lnTo>
                  <a:pt x="25907" y="22860"/>
                </a:lnTo>
                <a:close/>
              </a:path>
              <a:path w="2748915" h="78105">
                <a:moveTo>
                  <a:pt x="51815" y="22860"/>
                </a:moveTo>
                <a:lnTo>
                  <a:pt x="51815" y="48768"/>
                </a:lnTo>
                <a:lnTo>
                  <a:pt x="77724" y="48895"/>
                </a:lnTo>
                <a:lnTo>
                  <a:pt x="77724" y="22987"/>
                </a:lnTo>
                <a:lnTo>
                  <a:pt x="51815" y="22860"/>
                </a:lnTo>
                <a:close/>
              </a:path>
              <a:path w="2748915" h="78105">
                <a:moveTo>
                  <a:pt x="129539" y="22987"/>
                </a:moveTo>
                <a:lnTo>
                  <a:pt x="103631" y="22987"/>
                </a:lnTo>
                <a:lnTo>
                  <a:pt x="103631" y="48895"/>
                </a:lnTo>
                <a:lnTo>
                  <a:pt x="129539" y="48895"/>
                </a:lnTo>
                <a:lnTo>
                  <a:pt x="129539" y="22987"/>
                </a:lnTo>
                <a:close/>
              </a:path>
              <a:path w="2748915" h="78105">
                <a:moveTo>
                  <a:pt x="155448" y="22987"/>
                </a:moveTo>
                <a:lnTo>
                  <a:pt x="155448" y="48895"/>
                </a:lnTo>
                <a:lnTo>
                  <a:pt x="181355" y="49022"/>
                </a:lnTo>
                <a:lnTo>
                  <a:pt x="181355" y="23113"/>
                </a:lnTo>
                <a:lnTo>
                  <a:pt x="155448" y="22987"/>
                </a:lnTo>
                <a:close/>
              </a:path>
              <a:path w="2748915" h="78105">
                <a:moveTo>
                  <a:pt x="233171" y="23113"/>
                </a:moveTo>
                <a:lnTo>
                  <a:pt x="207263" y="23113"/>
                </a:lnTo>
                <a:lnTo>
                  <a:pt x="207263" y="49022"/>
                </a:lnTo>
                <a:lnTo>
                  <a:pt x="233171" y="49022"/>
                </a:lnTo>
                <a:lnTo>
                  <a:pt x="233171" y="23113"/>
                </a:lnTo>
                <a:close/>
              </a:path>
              <a:path w="2748915" h="78105">
                <a:moveTo>
                  <a:pt x="259079" y="23113"/>
                </a:moveTo>
                <a:lnTo>
                  <a:pt x="259079" y="49022"/>
                </a:lnTo>
                <a:lnTo>
                  <a:pt x="284988" y="49149"/>
                </a:lnTo>
                <a:lnTo>
                  <a:pt x="284988" y="23241"/>
                </a:lnTo>
                <a:lnTo>
                  <a:pt x="259079" y="23113"/>
                </a:lnTo>
                <a:close/>
              </a:path>
              <a:path w="2748915" h="78105">
                <a:moveTo>
                  <a:pt x="336803" y="23241"/>
                </a:moveTo>
                <a:lnTo>
                  <a:pt x="310895" y="23241"/>
                </a:lnTo>
                <a:lnTo>
                  <a:pt x="310895" y="49149"/>
                </a:lnTo>
                <a:lnTo>
                  <a:pt x="336803" y="49149"/>
                </a:lnTo>
                <a:lnTo>
                  <a:pt x="336803" y="23241"/>
                </a:lnTo>
                <a:close/>
              </a:path>
              <a:path w="2748915" h="78105">
                <a:moveTo>
                  <a:pt x="388619" y="23241"/>
                </a:moveTo>
                <a:lnTo>
                  <a:pt x="362712" y="23241"/>
                </a:lnTo>
                <a:lnTo>
                  <a:pt x="362712" y="49149"/>
                </a:lnTo>
                <a:lnTo>
                  <a:pt x="388619" y="49149"/>
                </a:lnTo>
                <a:lnTo>
                  <a:pt x="388619" y="23241"/>
                </a:lnTo>
                <a:close/>
              </a:path>
              <a:path w="2748915" h="78105">
                <a:moveTo>
                  <a:pt x="440436" y="23368"/>
                </a:moveTo>
                <a:lnTo>
                  <a:pt x="414527" y="23368"/>
                </a:lnTo>
                <a:lnTo>
                  <a:pt x="414527" y="49275"/>
                </a:lnTo>
                <a:lnTo>
                  <a:pt x="440436" y="49275"/>
                </a:lnTo>
                <a:lnTo>
                  <a:pt x="440436" y="23368"/>
                </a:lnTo>
                <a:close/>
              </a:path>
              <a:path w="2748915" h="78105">
                <a:moveTo>
                  <a:pt x="492251" y="23368"/>
                </a:moveTo>
                <a:lnTo>
                  <a:pt x="466343" y="23368"/>
                </a:lnTo>
                <a:lnTo>
                  <a:pt x="466343" y="49275"/>
                </a:lnTo>
                <a:lnTo>
                  <a:pt x="492251" y="49275"/>
                </a:lnTo>
                <a:lnTo>
                  <a:pt x="492251" y="23368"/>
                </a:lnTo>
                <a:close/>
              </a:path>
              <a:path w="2748915" h="78105">
                <a:moveTo>
                  <a:pt x="544067" y="23495"/>
                </a:moveTo>
                <a:lnTo>
                  <a:pt x="518159" y="23495"/>
                </a:lnTo>
                <a:lnTo>
                  <a:pt x="518159" y="49403"/>
                </a:lnTo>
                <a:lnTo>
                  <a:pt x="544067" y="49403"/>
                </a:lnTo>
                <a:lnTo>
                  <a:pt x="544067" y="23495"/>
                </a:lnTo>
                <a:close/>
              </a:path>
              <a:path w="2748915" h="78105">
                <a:moveTo>
                  <a:pt x="595883" y="23495"/>
                </a:moveTo>
                <a:lnTo>
                  <a:pt x="569976" y="23495"/>
                </a:lnTo>
                <a:lnTo>
                  <a:pt x="569976" y="49403"/>
                </a:lnTo>
                <a:lnTo>
                  <a:pt x="595883" y="49403"/>
                </a:lnTo>
                <a:lnTo>
                  <a:pt x="595883" y="23495"/>
                </a:lnTo>
                <a:close/>
              </a:path>
              <a:path w="2748915" h="78105">
                <a:moveTo>
                  <a:pt x="647700" y="23622"/>
                </a:moveTo>
                <a:lnTo>
                  <a:pt x="621791" y="23622"/>
                </a:lnTo>
                <a:lnTo>
                  <a:pt x="621791" y="49530"/>
                </a:lnTo>
                <a:lnTo>
                  <a:pt x="647700" y="49530"/>
                </a:lnTo>
                <a:lnTo>
                  <a:pt x="647700" y="23622"/>
                </a:lnTo>
                <a:close/>
              </a:path>
              <a:path w="2748915" h="78105">
                <a:moveTo>
                  <a:pt x="699515" y="23622"/>
                </a:moveTo>
                <a:lnTo>
                  <a:pt x="673607" y="23622"/>
                </a:lnTo>
                <a:lnTo>
                  <a:pt x="673607" y="49530"/>
                </a:lnTo>
                <a:lnTo>
                  <a:pt x="699515" y="49530"/>
                </a:lnTo>
                <a:lnTo>
                  <a:pt x="699515" y="23622"/>
                </a:lnTo>
                <a:close/>
              </a:path>
              <a:path w="2748915" h="78105">
                <a:moveTo>
                  <a:pt x="725424" y="23622"/>
                </a:moveTo>
                <a:lnTo>
                  <a:pt x="725424" y="49530"/>
                </a:lnTo>
                <a:lnTo>
                  <a:pt x="751331" y="49657"/>
                </a:lnTo>
                <a:lnTo>
                  <a:pt x="751331" y="23749"/>
                </a:lnTo>
                <a:lnTo>
                  <a:pt x="725424" y="23622"/>
                </a:lnTo>
                <a:close/>
              </a:path>
              <a:path w="2748915" h="78105">
                <a:moveTo>
                  <a:pt x="803148" y="23749"/>
                </a:moveTo>
                <a:lnTo>
                  <a:pt x="777239" y="23749"/>
                </a:lnTo>
                <a:lnTo>
                  <a:pt x="777239" y="49657"/>
                </a:lnTo>
                <a:lnTo>
                  <a:pt x="803148" y="49657"/>
                </a:lnTo>
                <a:lnTo>
                  <a:pt x="803148" y="23749"/>
                </a:lnTo>
                <a:close/>
              </a:path>
              <a:path w="2748915" h="78105">
                <a:moveTo>
                  <a:pt x="829055" y="23749"/>
                </a:moveTo>
                <a:lnTo>
                  <a:pt x="829055" y="49657"/>
                </a:lnTo>
                <a:lnTo>
                  <a:pt x="854963" y="49784"/>
                </a:lnTo>
                <a:lnTo>
                  <a:pt x="854963" y="23875"/>
                </a:lnTo>
                <a:lnTo>
                  <a:pt x="829055" y="23749"/>
                </a:lnTo>
                <a:close/>
              </a:path>
              <a:path w="2748915" h="78105">
                <a:moveTo>
                  <a:pt x="906779" y="23875"/>
                </a:moveTo>
                <a:lnTo>
                  <a:pt x="880871" y="23875"/>
                </a:lnTo>
                <a:lnTo>
                  <a:pt x="880871" y="49784"/>
                </a:lnTo>
                <a:lnTo>
                  <a:pt x="906779" y="49784"/>
                </a:lnTo>
                <a:lnTo>
                  <a:pt x="906779" y="23875"/>
                </a:lnTo>
                <a:close/>
              </a:path>
              <a:path w="2748915" h="78105">
                <a:moveTo>
                  <a:pt x="958595" y="23875"/>
                </a:moveTo>
                <a:lnTo>
                  <a:pt x="932688" y="23875"/>
                </a:lnTo>
                <a:lnTo>
                  <a:pt x="932688" y="49784"/>
                </a:lnTo>
                <a:lnTo>
                  <a:pt x="958595" y="49784"/>
                </a:lnTo>
                <a:lnTo>
                  <a:pt x="958595" y="23875"/>
                </a:lnTo>
                <a:close/>
              </a:path>
              <a:path w="2748915" h="78105">
                <a:moveTo>
                  <a:pt x="1010412" y="24003"/>
                </a:moveTo>
                <a:lnTo>
                  <a:pt x="984503" y="24003"/>
                </a:lnTo>
                <a:lnTo>
                  <a:pt x="984503" y="49911"/>
                </a:lnTo>
                <a:lnTo>
                  <a:pt x="1010412" y="49911"/>
                </a:lnTo>
                <a:lnTo>
                  <a:pt x="1010412" y="24003"/>
                </a:lnTo>
                <a:close/>
              </a:path>
              <a:path w="2748915" h="78105">
                <a:moveTo>
                  <a:pt x="1062227" y="24003"/>
                </a:moveTo>
                <a:lnTo>
                  <a:pt x="1036319" y="24003"/>
                </a:lnTo>
                <a:lnTo>
                  <a:pt x="1036319" y="49911"/>
                </a:lnTo>
                <a:lnTo>
                  <a:pt x="1062227" y="49911"/>
                </a:lnTo>
                <a:lnTo>
                  <a:pt x="1062227" y="24003"/>
                </a:lnTo>
                <a:close/>
              </a:path>
              <a:path w="2748915" h="78105">
                <a:moveTo>
                  <a:pt x="1114043" y="24130"/>
                </a:moveTo>
                <a:lnTo>
                  <a:pt x="1088136" y="24130"/>
                </a:lnTo>
                <a:lnTo>
                  <a:pt x="1088136" y="50037"/>
                </a:lnTo>
                <a:lnTo>
                  <a:pt x="1114043" y="50037"/>
                </a:lnTo>
                <a:lnTo>
                  <a:pt x="1114043" y="24130"/>
                </a:lnTo>
                <a:close/>
              </a:path>
              <a:path w="2748915" h="78105">
                <a:moveTo>
                  <a:pt x="1165859" y="24130"/>
                </a:moveTo>
                <a:lnTo>
                  <a:pt x="1139952" y="24130"/>
                </a:lnTo>
                <a:lnTo>
                  <a:pt x="1139952" y="50037"/>
                </a:lnTo>
                <a:lnTo>
                  <a:pt x="1165859" y="50037"/>
                </a:lnTo>
                <a:lnTo>
                  <a:pt x="1165859" y="24130"/>
                </a:lnTo>
                <a:close/>
              </a:path>
              <a:path w="2748915" h="78105">
                <a:moveTo>
                  <a:pt x="1217676" y="24257"/>
                </a:moveTo>
                <a:lnTo>
                  <a:pt x="1191767" y="24257"/>
                </a:lnTo>
                <a:lnTo>
                  <a:pt x="1191767" y="50164"/>
                </a:lnTo>
                <a:lnTo>
                  <a:pt x="1217676" y="50164"/>
                </a:lnTo>
                <a:lnTo>
                  <a:pt x="1217676" y="24257"/>
                </a:lnTo>
                <a:close/>
              </a:path>
              <a:path w="2748915" h="78105">
                <a:moveTo>
                  <a:pt x="1269491" y="24257"/>
                </a:moveTo>
                <a:lnTo>
                  <a:pt x="1243583" y="24257"/>
                </a:lnTo>
                <a:lnTo>
                  <a:pt x="1243583" y="50164"/>
                </a:lnTo>
                <a:lnTo>
                  <a:pt x="1269491" y="50164"/>
                </a:lnTo>
                <a:lnTo>
                  <a:pt x="1269491" y="24257"/>
                </a:lnTo>
                <a:close/>
              </a:path>
              <a:path w="2748915" h="78105">
                <a:moveTo>
                  <a:pt x="1295400" y="24257"/>
                </a:moveTo>
                <a:lnTo>
                  <a:pt x="1295400" y="50164"/>
                </a:lnTo>
                <a:lnTo>
                  <a:pt x="1321307" y="50292"/>
                </a:lnTo>
                <a:lnTo>
                  <a:pt x="1321307" y="24384"/>
                </a:lnTo>
                <a:lnTo>
                  <a:pt x="1295400" y="24257"/>
                </a:lnTo>
                <a:close/>
              </a:path>
              <a:path w="2748915" h="78105">
                <a:moveTo>
                  <a:pt x="1373124" y="24384"/>
                </a:moveTo>
                <a:lnTo>
                  <a:pt x="1347215" y="24384"/>
                </a:lnTo>
                <a:lnTo>
                  <a:pt x="1347215" y="50292"/>
                </a:lnTo>
                <a:lnTo>
                  <a:pt x="1373124" y="50292"/>
                </a:lnTo>
                <a:lnTo>
                  <a:pt x="1373124" y="24384"/>
                </a:lnTo>
                <a:close/>
              </a:path>
              <a:path w="2748915" h="78105">
                <a:moveTo>
                  <a:pt x="1399031" y="24384"/>
                </a:moveTo>
                <a:lnTo>
                  <a:pt x="1399031" y="50292"/>
                </a:lnTo>
                <a:lnTo>
                  <a:pt x="1424939" y="50419"/>
                </a:lnTo>
                <a:lnTo>
                  <a:pt x="1424939" y="24511"/>
                </a:lnTo>
                <a:lnTo>
                  <a:pt x="1399031" y="24384"/>
                </a:lnTo>
                <a:close/>
              </a:path>
              <a:path w="2748915" h="78105">
                <a:moveTo>
                  <a:pt x="1476755" y="24511"/>
                </a:moveTo>
                <a:lnTo>
                  <a:pt x="1450848" y="24511"/>
                </a:lnTo>
                <a:lnTo>
                  <a:pt x="1450848" y="50419"/>
                </a:lnTo>
                <a:lnTo>
                  <a:pt x="1476755" y="50419"/>
                </a:lnTo>
                <a:lnTo>
                  <a:pt x="1476755" y="24511"/>
                </a:lnTo>
                <a:close/>
              </a:path>
              <a:path w="2748915" h="78105">
                <a:moveTo>
                  <a:pt x="1502664" y="24511"/>
                </a:moveTo>
                <a:lnTo>
                  <a:pt x="1502664" y="50419"/>
                </a:lnTo>
                <a:lnTo>
                  <a:pt x="1528571" y="50546"/>
                </a:lnTo>
                <a:lnTo>
                  <a:pt x="1528571" y="24637"/>
                </a:lnTo>
                <a:lnTo>
                  <a:pt x="1502664" y="24511"/>
                </a:lnTo>
                <a:close/>
              </a:path>
              <a:path w="2748915" h="78105">
                <a:moveTo>
                  <a:pt x="1580388" y="24637"/>
                </a:moveTo>
                <a:lnTo>
                  <a:pt x="1554479" y="24637"/>
                </a:lnTo>
                <a:lnTo>
                  <a:pt x="1554479" y="50546"/>
                </a:lnTo>
                <a:lnTo>
                  <a:pt x="1580388" y="50546"/>
                </a:lnTo>
                <a:lnTo>
                  <a:pt x="1580388" y="24637"/>
                </a:lnTo>
                <a:close/>
              </a:path>
              <a:path w="2748915" h="78105">
                <a:moveTo>
                  <a:pt x="1632203" y="24637"/>
                </a:moveTo>
                <a:lnTo>
                  <a:pt x="1606295" y="24637"/>
                </a:lnTo>
                <a:lnTo>
                  <a:pt x="1606295" y="50546"/>
                </a:lnTo>
                <a:lnTo>
                  <a:pt x="1632203" y="50546"/>
                </a:lnTo>
                <a:lnTo>
                  <a:pt x="1632203" y="24637"/>
                </a:lnTo>
                <a:close/>
              </a:path>
              <a:path w="2748915" h="78105">
                <a:moveTo>
                  <a:pt x="1684019" y="24764"/>
                </a:moveTo>
                <a:lnTo>
                  <a:pt x="1658112" y="24764"/>
                </a:lnTo>
                <a:lnTo>
                  <a:pt x="1658112" y="50673"/>
                </a:lnTo>
                <a:lnTo>
                  <a:pt x="1684019" y="50673"/>
                </a:lnTo>
                <a:lnTo>
                  <a:pt x="1684019" y="24764"/>
                </a:lnTo>
                <a:close/>
              </a:path>
              <a:path w="2748915" h="78105">
                <a:moveTo>
                  <a:pt x="1735836" y="24764"/>
                </a:moveTo>
                <a:lnTo>
                  <a:pt x="1709927" y="24764"/>
                </a:lnTo>
                <a:lnTo>
                  <a:pt x="1709927" y="50673"/>
                </a:lnTo>
                <a:lnTo>
                  <a:pt x="1735836" y="50673"/>
                </a:lnTo>
                <a:lnTo>
                  <a:pt x="1735836" y="24764"/>
                </a:lnTo>
                <a:close/>
              </a:path>
              <a:path w="2748915" h="78105">
                <a:moveTo>
                  <a:pt x="1787652" y="24892"/>
                </a:moveTo>
                <a:lnTo>
                  <a:pt x="1761743" y="24892"/>
                </a:lnTo>
                <a:lnTo>
                  <a:pt x="1761743" y="50800"/>
                </a:lnTo>
                <a:lnTo>
                  <a:pt x="1787652" y="50800"/>
                </a:lnTo>
                <a:lnTo>
                  <a:pt x="1787652" y="24892"/>
                </a:lnTo>
                <a:close/>
              </a:path>
              <a:path w="2748915" h="78105">
                <a:moveTo>
                  <a:pt x="1839467" y="24892"/>
                </a:moveTo>
                <a:lnTo>
                  <a:pt x="1813559" y="24892"/>
                </a:lnTo>
                <a:lnTo>
                  <a:pt x="1813559" y="50800"/>
                </a:lnTo>
                <a:lnTo>
                  <a:pt x="1839467" y="50800"/>
                </a:lnTo>
                <a:lnTo>
                  <a:pt x="1839467" y="24892"/>
                </a:lnTo>
                <a:close/>
              </a:path>
              <a:path w="2748915" h="78105">
                <a:moveTo>
                  <a:pt x="1891283" y="25019"/>
                </a:moveTo>
                <a:lnTo>
                  <a:pt x="1865376" y="25019"/>
                </a:lnTo>
                <a:lnTo>
                  <a:pt x="1865376" y="50926"/>
                </a:lnTo>
                <a:lnTo>
                  <a:pt x="1891283" y="50926"/>
                </a:lnTo>
                <a:lnTo>
                  <a:pt x="1891283" y="25019"/>
                </a:lnTo>
                <a:close/>
              </a:path>
              <a:path w="2748915" h="78105">
                <a:moveTo>
                  <a:pt x="1943100" y="25019"/>
                </a:moveTo>
                <a:lnTo>
                  <a:pt x="1917191" y="25019"/>
                </a:lnTo>
                <a:lnTo>
                  <a:pt x="1917191" y="50926"/>
                </a:lnTo>
                <a:lnTo>
                  <a:pt x="1943100" y="50926"/>
                </a:lnTo>
                <a:lnTo>
                  <a:pt x="1943100" y="25019"/>
                </a:lnTo>
                <a:close/>
              </a:path>
              <a:path w="2748915" h="78105">
                <a:moveTo>
                  <a:pt x="1969007" y="25019"/>
                </a:moveTo>
                <a:lnTo>
                  <a:pt x="1969007" y="50926"/>
                </a:lnTo>
                <a:lnTo>
                  <a:pt x="1994915" y="51054"/>
                </a:lnTo>
                <a:lnTo>
                  <a:pt x="1994915" y="25146"/>
                </a:lnTo>
                <a:lnTo>
                  <a:pt x="1969007" y="25019"/>
                </a:lnTo>
                <a:close/>
              </a:path>
              <a:path w="2748915" h="78105">
                <a:moveTo>
                  <a:pt x="2046731" y="25146"/>
                </a:moveTo>
                <a:lnTo>
                  <a:pt x="2020824" y="25146"/>
                </a:lnTo>
                <a:lnTo>
                  <a:pt x="2020824" y="51054"/>
                </a:lnTo>
                <a:lnTo>
                  <a:pt x="2046731" y="51054"/>
                </a:lnTo>
                <a:lnTo>
                  <a:pt x="2046731" y="25146"/>
                </a:lnTo>
                <a:close/>
              </a:path>
              <a:path w="2748915" h="78105">
                <a:moveTo>
                  <a:pt x="2072639" y="25146"/>
                </a:moveTo>
                <a:lnTo>
                  <a:pt x="2072639" y="51054"/>
                </a:lnTo>
                <a:lnTo>
                  <a:pt x="2098548" y="51181"/>
                </a:lnTo>
                <a:lnTo>
                  <a:pt x="2098548" y="25273"/>
                </a:lnTo>
                <a:lnTo>
                  <a:pt x="2072639" y="25146"/>
                </a:lnTo>
                <a:close/>
              </a:path>
              <a:path w="2748915" h="78105">
                <a:moveTo>
                  <a:pt x="2150364" y="25273"/>
                </a:moveTo>
                <a:lnTo>
                  <a:pt x="2124455" y="25273"/>
                </a:lnTo>
                <a:lnTo>
                  <a:pt x="2124455" y="51181"/>
                </a:lnTo>
                <a:lnTo>
                  <a:pt x="2150364" y="51181"/>
                </a:lnTo>
                <a:lnTo>
                  <a:pt x="2150364" y="25273"/>
                </a:lnTo>
                <a:close/>
              </a:path>
              <a:path w="2748915" h="78105">
                <a:moveTo>
                  <a:pt x="2176271" y="25273"/>
                </a:moveTo>
                <a:lnTo>
                  <a:pt x="2176271" y="51181"/>
                </a:lnTo>
                <a:lnTo>
                  <a:pt x="2202179" y="51181"/>
                </a:lnTo>
                <a:lnTo>
                  <a:pt x="2202179" y="25400"/>
                </a:lnTo>
                <a:lnTo>
                  <a:pt x="2176271" y="25273"/>
                </a:lnTo>
                <a:close/>
              </a:path>
              <a:path w="2748915" h="78105">
                <a:moveTo>
                  <a:pt x="2253995" y="25400"/>
                </a:moveTo>
                <a:lnTo>
                  <a:pt x="2228088" y="25400"/>
                </a:lnTo>
                <a:lnTo>
                  <a:pt x="2228088" y="51308"/>
                </a:lnTo>
                <a:lnTo>
                  <a:pt x="2253995" y="51308"/>
                </a:lnTo>
                <a:lnTo>
                  <a:pt x="2253995" y="25400"/>
                </a:lnTo>
                <a:close/>
              </a:path>
              <a:path w="2748915" h="78105">
                <a:moveTo>
                  <a:pt x="2305812" y="25400"/>
                </a:moveTo>
                <a:lnTo>
                  <a:pt x="2279904" y="25400"/>
                </a:lnTo>
                <a:lnTo>
                  <a:pt x="2279904" y="51308"/>
                </a:lnTo>
                <a:lnTo>
                  <a:pt x="2305812" y="51308"/>
                </a:lnTo>
                <a:lnTo>
                  <a:pt x="2305812" y="25400"/>
                </a:lnTo>
                <a:close/>
              </a:path>
              <a:path w="2748915" h="78105">
                <a:moveTo>
                  <a:pt x="2357628" y="25526"/>
                </a:moveTo>
                <a:lnTo>
                  <a:pt x="2331719" y="25526"/>
                </a:lnTo>
                <a:lnTo>
                  <a:pt x="2331719" y="51435"/>
                </a:lnTo>
                <a:lnTo>
                  <a:pt x="2357628" y="51435"/>
                </a:lnTo>
                <a:lnTo>
                  <a:pt x="2357628" y="25526"/>
                </a:lnTo>
                <a:close/>
              </a:path>
              <a:path w="2748915" h="78105">
                <a:moveTo>
                  <a:pt x="2409443" y="25526"/>
                </a:moveTo>
                <a:lnTo>
                  <a:pt x="2383536" y="25526"/>
                </a:lnTo>
                <a:lnTo>
                  <a:pt x="2383536" y="51435"/>
                </a:lnTo>
                <a:lnTo>
                  <a:pt x="2409443" y="51435"/>
                </a:lnTo>
                <a:lnTo>
                  <a:pt x="2409443" y="25526"/>
                </a:lnTo>
                <a:close/>
              </a:path>
              <a:path w="2748915" h="78105">
                <a:moveTo>
                  <a:pt x="2461259" y="25654"/>
                </a:moveTo>
                <a:lnTo>
                  <a:pt x="2435352" y="25654"/>
                </a:lnTo>
                <a:lnTo>
                  <a:pt x="2435352" y="51562"/>
                </a:lnTo>
                <a:lnTo>
                  <a:pt x="2461259" y="51562"/>
                </a:lnTo>
                <a:lnTo>
                  <a:pt x="2461259" y="25654"/>
                </a:lnTo>
                <a:close/>
              </a:path>
              <a:path w="2748915" h="78105">
                <a:moveTo>
                  <a:pt x="2513076" y="25654"/>
                </a:moveTo>
                <a:lnTo>
                  <a:pt x="2487167" y="25654"/>
                </a:lnTo>
                <a:lnTo>
                  <a:pt x="2487167" y="51562"/>
                </a:lnTo>
                <a:lnTo>
                  <a:pt x="2513076" y="51562"/>
                </a:lnTo>
                <a:lnTo>
                  <a:pt x="2513076" y="25654"/>
                </a:lnTo>
                <a:close/>
              </a:path>
              <a:path w="2748915" h="78105">
                <a:moveTo>
                  <a:pt x="2538983" y="25654"/>
                </a:moveTo>
                <a:lnTo>
                  <a:pt x="2538983" y="51562"/>
                </a:lnTo>
                <a:lnTo>
                  <a:pt x="2564891" y="51688"/>
                </a:lnTo>
                <a:lnTo>
                  <a:pt x="2564891" y="25781"/>
                </a:lnTo>
                <a:lnTo>
                  <a:pt x="2538983" y="25654"/>
                </a:lnTo>
                <a:close/>
              </a:path>
              <a:path w="2748915" h="78105">
                <a:moveTo>
                  <a:pt x="2616707" y="25781"/>
                </a:moveTo>
                <a:lnTo>
                  <a:pt x="2590800" y="25781"/>
                </a:lnTo>
                <a:lnTo>
                  <a:pt x="2590800" y="51688"/>
                </a:lnTo>
                <a:lnTo>
                  <a:pt x="2616707" y="51688"/>
                </a:lnTo>
                <a:lnTo>
                  <a:pt x="2616707" y="25781"/>
                </a:lnTo>
                <a:close/>
              </a:path>
              <a:path w="2748915" h="78105">
                <a:moveTo>
                  <a:pt x="2642616" y="25781"/>
                </a:moveTo>
                <a:lnTo>
                  <a:pt x="2642616" y="51688"/>
                </a:lnTo>
                <a:lnTo>
                  <a:pt x="2668524" y="51816"/>
                </a:lnTo>
                <a:lnTo>
                  <a:pt x="2668524" y="25908"/>
                </a:lnTo>
                <a:lnTo>
                  <a:pt x="2642616" y="25781"/>
                </a:lnTo>
                <a:close/>
              </a:path>
              <a:path w="2748915" h="78105">
                <a:moveTo>
                  <a:pt x="2709671" y="0"/>
                </a:moveTo>
                <a:lnTo>
                  <a:pt x="2694545" y="3053"/>
                </a:lnTo>
                <a:lnTo>
                  <a:pt x="2682192" y="11382"/>
                </a:lnTo>
                <a:lnTo>
                  <a:pt x="2673863" y="23735"/>
                </a:lnTo>
                <a:lnTo>
                  <a:pt x="2670809" y="38862"/>
                </a:lnTo>
                <a:lnTo>
                  <a:pt x="2673863" y="53988"/>
                </a:lnTo>
                <a:lnTo>
                  <a:pt x="2682192" y="66341"/>
                </a:lnTo>
                <a:lnTo>
                  <a:pt x="2694545" y="74670"/>
                </a:lnTo>
                <a:lnTo>
                  <a:pt x="2709671" y="77724"/>
                </a:lnTo>
                <a:lnTo>
                  <a:pt x="2724798" y="74670"/>
                </a:lnTo>
                <a:lnTo>
                  <a:pt x="2737151" y="66341"/>
                </a:lnTo>
                <a:lnTo>
                  <a:pt x="2745480" y="53988"/>
                </a:lnTo>
                <a:lnTo>
                  <a:pt x="2745918" y="51816"/>
                </a:lnTo>
                <a:lnTo>
                  <a:pt x="2694431" y="51816"/>
                </a:lnTo>
                <a:lnTo>
                  <a:pt x="2694431" y="25908"/>
                </a:lnTo>
                <a:lnTo>
                  <a:pt x="2745918" y="25908"/>
                </a:lnTo>
                <a:lnTo>
                  <a:pt x="2745480" y="23735"/>
                </a:lnTo>
                <a:lnTo>
                  <a:pt x="2737151" y="11382"/>
                </a:lnTo>
                <a:lnTo>
                  <a:pt x="2724798" y="3053"/>
                </a:lnTo>
                <a:lnTo>
                  <a:pt x="2709671" y="0"/>
                </a:lnTo>
                <a:close/>
              </a:path>
              <a:path w="2748915" h="78105">
                <a:moveTo>
                  <a:pt x="2709671" y="25908"/>
                </a:moveTo>
                <a:lnTo>
                  <a:pt x="2694431" y="25908"/>
                </a:lnTo>
                <a:lnTo>
                  <a:pt x="2694431" y="51816"/>
                </a:lnTo>
                <a:lnTo>
                  <a:pt x="2709671" y="51816"/>
                </a:lnTo>
                <a:lnTo>
                  <a:pt x="2709671" y="25908"/>
                </a:lnTo>
                <a:close/>
              </a:path>
              <a:path w="2748915" h="78105">
                <a:moveTo>
                  <a:pt x="2745918" y="25908"/>
                </a:moveTo>
                <a:lnTo>
                  <a:pt x="2709671" y="25908"/>
                </a:lnTo>
                <a:lnTo>
                  <a:pt x="2709671" y="51816"/>
                </a:lnTo>
                <a:lnTo>
                  <a:pt x="2745918" y="51816"/>
                </a:lnTo>
                <a:lnTo>
                  <a:pt x="2748533" y="38862"/>
                </a:lnTo>
                <a:lnTo>
                  <a:pt x="2745918" y="25908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05203" y="1344548"/>
            <a:ext cx="6769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Keuntungan</a:t>
            </a:r>
            <a:r>
              <a:rPr sz="1800" b="1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dan</a:t>
            </a:r>
            <a:r>
              <a:rPr sz="1800" b="1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Kekurangan</a:t>
            </a:r>
            <a:r>
              <a:rPr sz="1800" b="1" spc="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Mesin</a:t>
            </a:r>
            <a:r>
              <a:rPr sz="1800" b="1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Load</a:t>
            </a:r>
            <a:r>
              <a:rPr sz="1800" b="1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Store</a:t>
            </a:r>
            <a:r>
              <a:rPr sz="18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(tiga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 operand)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67050" y="6272232"/>
            <a:ext cx="3184525" cy="2425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dirty="0">
                <a:latin typeface="Verdana"/>
                <a:cs typeface="Verdana"/>
              </a:rPr>
              <a:t>©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Eko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Budi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Setiawan,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S.Kom.,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M.T.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-5" dirty="0"/>
              <a:t>Teknik</a:t>
            </a:r>
            <a:r>
              <a:rPr dirty="0"/>
              <a:t> </a:t>
            </a:r>
            <a:r>
              <a:rPr spc="-5" dirty="0"/>
              <a:t>Informatika</a:t>
            </a:r>
            <a:r>
              <a:rPr dirty="0"/>
              <a:t> -</a:t>
            </a:r>
            <a:r>
              <a:rPr spc="-20" dirty="0"/>
              <a:t> </a:t>
            </a:r>
            <a:r>
              <a:rPr spc="-5" dirty="0"/>
              <a:t>UNIKOM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73963" y="2070353"/>
            <a:ext cx="362013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3CC33"/>
                </a:solidFill>
                <a:latin typeface="Verdana"/>
                <a:cs typeface="Verdana"/>
              </a:rPr>
              <a:t>Kelebihan</a:t>
            </a:r>
            <a:endParaRPr sz="1800">
              <a:latin typeface="Verdana"/>
              <a:cs typeface="Verdana"/>
            </a:endParaRPr>
          </a:p>
          <a:p>
            <a:pPr marL="12700" marR="5080" indent="217932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Sederhana</a:t>
            </a:r>
            <a:r>
              <a:rPr sz="1800" i="1" spc="-8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-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Instruksi menggunakan jumlah</a:t>
            </a:r>
            <a:endParaRPr sz="18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siklus</a:t>
            </a:r>
            <a:r>
              <a:rPr sz="1800" i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sama</a:t>
            </a:r>
            <a:endParaRPr sz="18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Relatih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mudah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-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44871" y="2070353"/>
            <a:ext cx="3453765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Kekurangan</a:t>
            </a:r>
            <a:endParaRPr sz="1800">
              <a:latin typeface="Verdana"/>
              <a:cs typeface="Verdana"/>
            </a:endParaRPr>
          </a:p>
          <a:p>
            <a:pPr marL="299085" marR="5080" indent="-287020">
              <a:lnSpc>
                <a:spcPct val="100000"/>
              </a:lnSpc>
              <a:buFont typeface="Verdana"/>
              <a:buChar char="-"/>
              <a:tabLst>
                <a:tab pos="299085" algn="l"/>
                <a:tab pos="299720" algn="l"/>
              </a:tabLst>
            </a:pP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Jumlah</a:t>
            </a:r>
            <a:r>
              <a:rPr sz="1800" i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lebih </a:t>
            </a:r>
            <a:r>
              <a:rPr sz="1800" i="1" spc="-6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banyak</a:t>
            </a:r>
            <a:endParaRPr sz="18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buFont typeface="Verdana"/>
              <a:buChar char="-"/>
              <a:tabLst>
                <a:tab pos="299085" algn="l"/>
                <a:tab pos="299720" algn="l"/>
              </a:tabLst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Tidak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semua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endParaRPr sz="1800">
              <a:latin typeface="Verdana"/>
              <a:cs typeface="Verdana"/>
            </a:endParaRPr>
          </a:p>
          <a:p>
            <a:pPr marL="299085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memerlukan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tiga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operand</a:t>
            </a:r>
            <a:endParaRPr sz="1800">
              <a:latin typeface="Verdana"/>
              <a:cs typeface="Verdana"/>
            </a:endParaRPr>
          </a:p>
          <a:p>
            <a:pPr marL="299085" marR="88265" indent="-287020">
              <a:lnSpc>
                <a:spcPct val="100000"/>
              </a:lnSpc>
              <a:buFont typeface="Verdana"/>
              <a:buChar char="-"/>
              <a:tabLst>
                <a:tab pos="299085" algn="l"/>
                <a:tab pos="299720" algn="l"/>
              </a:tabLst>
            </a:pP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Bergantung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pada kompiler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baik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08170" y="234442"/>
            <a:ext cx="41338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Arsitektur</a:t>
            </a:r>
            <a:r>
              <a:rPr sz="2800" spc="-50" dirty="0"/>
              <a:t> </a:t>
            </a:r>
            <a:r>
              <a:rPr sz="2800" spc="-5" dirty="0"/>
              <a:t>Komputer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6634606" y="1377696"/>
            <a:ext cx="2054225" cy="78105"/>
          </a:xfrm>
          <a:custGeom>
            <a:avLst/>
            <a:gdLst/>
            <a:ahLst/>
            <a:cxnLst/>
            <a:rect l="l" t="t" r="r" b="b"/>
            <a:pathLst>
              <a:path w="2054225" h="78105">
                <a:moveTo>
                  <a:pt x="25908" y="45465"/>
                </a:moveTo>
                <a:lnTo>
                  <a:pt x="0" y="45719"/>
                </a:lnTo>
                <a:lnTo>
                  <a:pt x="253" y="71627"/>
                </a:lnTo>
                <a:lnTo>
                  <a:pt x="26162" y="71374"/>
                </a:lnTo>
                <a:lnTo>
                  <a:pt x="25908" y="45465"/>
                </a:lnTo>
                <a:close/>
              </a:path>
              <a:path w="2054225" h="78105">
                <a:moveTo>
                  <a:pt x="77724" y="44957"/>
                </a:moveTo>
                <a:lnTo>
                  <a:pt x="51816" y="45212"/>
                </a:lnTo>
                <a:lnTo>
                  <a:pt x="52070" y="71119"/>
                </a:lnTo>
                <a:lnTo>
                  <a:pt x="77977" y="70865"/>
                </a:lnTo>
                <a:lnTo>
                  <a:pt x="77724" y="44957"/>
                </a:lnTo>
                <a:close/>
              </a:path>
              <a:path w="2054225" h="78105">
                <a:moveTo>
                  <a:pt x="129540" y="44450"/>
                </a:moveTo>
                <a:lnTo>
                  <a:pt x="103632" y="44703"/>
                </a:lnTo>
                <a:lnTo>
                  <a:pt x="103886" y="70612"/>
                </a:lnTo>
                <a:lnTo>
                  <a:pt x="129794" y="70357"/>
                </a:lnTo>
                <a:lnTo>
                  <a:pt x="129540" y="44450"/>
                </a:lnTo>
                <a:close/>
              </a:path>
              <a:path w="2054225" h="78105">
                <a:moveTo>
                  <a:pt x="181356" y="43941"/>
                </a:moveTo>
                <a:lnTo>
                  <a:pt x="155448" y="44195"/>
                </a:lnTo>
                <a:lnTo>
                  <a:pt x="155701" y="70103"/>
                </a:lnTo>
                <a:lnTo>
                  <a:pt x="181610" y="69850"/>
                </a:lnTo>
                <a:lnTo>
                  <a:pt x="181356" y="43941"/>
                </a:lnTo>
                <a:close/>
              </a:path>
              <a:path w="2054225" h="78105">
                <a:moveTo>
                  <a:pt x="233172" y="43433"/>
                </a:moveTo>
                <a:lnTo>
                  <a:pt x="207264" y="43687"/>
                </a:lnTo>
                <a:lnTo>
                  <a:pt x="207518" y="69595"/>
                </a:lnTo>
                <a:lnTo>
                  <a:pt x="233425" y="69341"/>
                </a:lnTo>
                <a:lnTo>
                  <a:pt x="233172" y="43433"/>
                </a:lnTo>
                <a:close/>
              </a:path>
              <a:path w="2054225" h="78105">
                <a:moveTo>
                  <a:pt x="284988" y="42925"/>
                </a:moveTo>
                <a:lnTo>
                  <a:pt x="259079" y="43179"/>
                </a:lnTo>
                <a:lnTo>
                  <a:pt x="259334" y="69087"/>
                </a:lnTo>
                <a:lnTo>
                  <a:pt x="285242" y="68833"/>
                </a:lnTo>
                <a:lnTo>
                  <a:pt x="284988" y="42925"/>
                </a:lnTo>
                <a:close/>
              </a:path>
              <a:path w="2054225" h="78105">
                <a:moveTo>
                  <a:pt x="336803" y="42417"/>
                </a:moveTo>
                <a:lnTo>
                  <a:pt x="310896" y="42671"/>
                </a:lnTo>
                <a:lnTo>
                  <a:pt x="311150" y="68579"/>
                </a:lnTo>
                <a:lnTo>
                  <a:pt x="337058" y="68325"/>
                </a:lnTo>
                <a:lnTo>
                  <a:pt x="336803" y="42417"/>
                </a:lnTo>
                <a:close/>
              </a:path>
              <a:path w="2054225" h="78105">
                <a:moveTo>
                  <a:pt x="388620" y="41909"/>
                </a:moveTo>
                <a:lnTo>
                  <a:pt x="362712" y="42163"/>
                </a:lnTo>
                <a:lnTo>
                  <a:pt x="362966" y="68071"/>
                </a:lnTo>
                <a:lnTo>
                  <a:pt x="388874" y="67817"/>
                </a:lnTo>
                <a:lnTo>
                  <a:pt x="388620" y="41909"/>
                </a:lnTo>
                <a:close/>
              </a:path>
              <a:path w="2054225" h="78105">
                <a:moveTo>
                  <a:pt x="440436" y="41401"/>
                </a:moveTo>
                <a:lnTo>
                  <a:pt x="414527" y="41655"/>
                </a:lnTo>
                <a:lnTo>
                  <a:pt x="414782" y="67563"/>
                </a:lnTo>
                <a:lnTo>
                  <a:pt x="440690" y="67309"/>
                </a:lnTo>
                <a:lnTo>
                  <a:pt x="440436" y="41401"/>
                </a:lnTo>
                <a:close/>
              </a:path>
              <a:path w="2054225" h="78105">
                <a:moveTo>
                  <a:pt x="492251" y="40893"/>
                </a:moveTo>
                <a:lnTo>
                  <a:pt x="466344" y="41148"/>
                </a:lnTo>
                <a:lnTo>
                  <a:pt x="466598" y="67055"/>
                </a:lnTo>
                <a:lnTo>
                  <a:pt x="492506" y="66801"/>
                </a:lnTo>
                <a:lnTo>
                  <a:pt x="492251" y="40893"/>
                </a:lnTo>
                <a:close/>
              </a:path>
              <a:path w="2054225" h="78105">
                <a:moveTo>
                  <a:pt x="544068" y="40386"/>
                </a:moveTo>
                <a:lnTo>
                  <a:pt x="518160" y="40639"/>
                </a:lnTo>
                <a:lnTo>
                  <a:pt x="518414" y="66548"/>
                </a:lnTo>
                <a:lnTo>
                  <a:pt x="544322" y="66293"/>
                </a:lnTo>
                <a:lnTo>
                  <a:pt x="544068" y="40386"/>
                </a:lnTo>
                <a:close/>
              </a:path>
              <a:path w="2054225" h="78105">
                <a:moveTo>
                  <a:pt x="595884" y="39877"/>
                </a:moveTo>
                <a:lnTo>
                  <a:pt x="569976" y="40131"/>
                </a:lnTo>
                <a:lnTo>
                  <a:pt x="570229" y="66039"/>
                </a:lnTo>
                <a:lnTo>
                  <a:pt x="596138" y="65786"/>
                </a:lnTo>
                <a:lnTo>
                  <a:pt x="595884" y="39877"/>
                </a:lnTo>
                <a:close/>
              </a:path>
              <a:path w="2054225" h="78105">
                <a:moveTo>
                  <a:pt x="647700" y="39369"/>
                </a:moveTo>
                <a:lnTo>
                  <a:pt x="621792" y="39624"/>
                </a:lnTo>
                <a:lnTo>
                  <a:pt x="622046" y="65531"/>
                </a:lnTo>
                <a:lnTo>
                  <a:pt x="647953" y="65277"/>
                </a:lnTo>
                <a:lnTo>
                  <a:pt x="647700" y="39369"/>
                </a:lnTo>
                <a:close/>
              </a:path>
              <a:path w="2054225" h="78105">
                <a:moveTo>
                  <a:pt x="699516" y="38862"/>
                </a:moveTo>
                <a:lnTo>
                  <a:pt x="673608" y="39115"/>
                </a:lnTo>
                <a:lnTo>
                  <a:pt x="673862" y="65024"/>
                </a:lnTo>
                <a:lnTo>
                  <a:pt x="699770" y="64769"/>
                </a:lnTo>
                <a:lnTo>
                  <a:pt x="699516" y="38862"/>
                </a:lnTo>
                <a:close/>
              </a:path>
              <a:path w="2054225" h="78105">
                <a:moveTo>
                  <a:pt x="751332" y="38353"/>
                </a:moveTo>
                <a:lnTo>
                  <a:pt x="725424" y="38607"/>
                </a:lnTo>
                <a:lnTo>
                  <a:pt x="725677" y="64515"/>
                </a:lnTo>
                <a:lnTo>
                  <a:pt x="751586" y="64262"/>
                </a:lnTo>
                <a:lnTo>
                  <a:pt x="751332" y="38353"/>
                </a:lnTo>
                <a:close/>
              </a:path>
              <a:path w="2054225" h="78105">
                <a:moveTo>
                  <a:pt x="803148" y="37845"/>
                </a:moveTo>
                <a:lnTo>
                  <a:pt x="777240" y="38100"/>
                </a:lnTo>
                <a:lnTo>
                  <a:pt x="777494" y="64007"/>
                </a:lnTo>
                <a:lnTo>
                  <a:pt x="803401" y="63753"/>
                </a:lnTo>
                <a:lnTo>
                  <a:pt x="803148" y="37845"/>
                </a:lnTo>
                <a:close/>
              </a:path>
              <a:path w="2054225" h="78105">
                <a:moveTo>
                  <a:pt x="854964" y="37337"/>
                </a:moveTo>
                <a:lnTo>
                  <a:pt x="829056" y="37591"/>
                </a:lnTo>
                <a:lnTo>
                  <a:pt x="829310" y="63500"/>
                </a:lnTo>
                <a:lnTo>
                  <a:pt x="855218" y="63245"/>
                </a:lnTo>
                <a:lnTo>
                  <a:pt x="854964" y="37337"/>
                </a:lnTo>
                <a:close/>
              </a:path>
              <a:path w="2054225" h="78105">
                <a:moveTo>
                  <a:pt x="906779" y="36829"/>
                </a:moveTo>
                <a:lnTo>
                  <a:pt x="880872" y="37083"/>
                </a:lnTo>
                <a:lnTo>
                  <a:pt x="881126" y="62991"/>
                </a:lnTo>
                <a:lnTo>
                  <a:pt x="907034" y="62737"/>
                </a:lnTo>
                <a:lnTo>
                  <a:pt x="906779" y="36829"/>
                </a:lnTo>
                <a:close/>
              </a:path>
              <a:path w="2054225" h="78105">
                <a:moveTo>
                  <a:pt x="958596" y="36321"/>
                </a:moveTo>
                <a:lnTo>
                  <a:pt x="932688" y="36575"/>
                </a:lnTo>
                <a:lnTo>
                  <a:pt x="932942" y="62483"/>
                </a:lnTo>
                <a:lnTo>
                  <a:pt x="958850" y="62229"/>
                </a:lnTo>
                <a:lnTo>
                  <a:pt x="958596" y="36321"/>
                </a:lnTo>
                <a:close/>
              </a:path>
              <a:path w="2054225" h="78105">
                <a:moveTo>
                  <a:pt x="1010412" y="35813"/>
                </a:moveTo>
                <a:lnTo>
                  <a:pt x="984503" y="36067"/>
                </a:lnTo>
                <a:lnTo>
                  <a:pt x="984758" y="61975"/>
                </a:lnTo>
                <a:lnTo>
                  <a:pt x="1010666" y="61721"/>
                </a:lnTo>
                <a:lnTo>
                  <a:pt x="1010412" y="35813"/>
                </a:lnTo>
                <a:close/>
              </a:path>
              <a:path w="2054225" h="78105">
                <a:moveTo>
                  <a:pt x="1062227" y="35305"/>
                </a:moveTo>
                <a:lnTo>
                  <a:pt x="1036320" y="35559"/>
                </a:lnTo>
                <a:lnTo>
                  <a:pt x="1036574" y="61467"/>
                </a:lnTo>
                <a:lnTo>
                  <a:pt x="1062482" y="61213"/>
                </a:lnTo>
                <a:lnTo>
                  <a:pt x="1062227" y="35305"/>
                </a:lnTo>
                <a:close/>
              </a:path>
              <a:path w="2054225" h="78105">
                <a:moveTo>
                  <a:pt x="1114044" y="34798"/>
                </a:moveTo>
                <a:lnTo>
                  <a:pt x="1088136" y="35051"/>
                </a:lnTo>
                <a:lnTo>
                  <a:pt x="1088390" y="60959"/>
                </a:lnTo>
                <a:lnTo>
                  <a:pt x="1114298" y="60705"/>
                </a:lnTo>
                <a:lnTo>
                  <a:pt x="1114044" y="34798"/>
                </a:lnTo>
                <a:close/>
              </a:path>
              <a:path w="2054225" h="78105">
                <a:moveTo>
                  <a:pt x="1165860" y="34289"/>
                </a:moveTo>
                <a:lnTo>
                  <a:pt x="1139952" y="34543"/>
                </a:lnTo>
                <a:lnTo>
                  <a:pt x="1140206" y="60451"/>
                </a:lnTo>
                <a:lnTo>
                  <a:pt x="1166114" y="60198"/>
                </a:lnTo>
                <a:lnTo>
                  <a:pt x="1165860" y="34289"/>
                </a:lnTo>
                <a:close/>
              </a:path>
              <a:path w="2054225" h="78105">
                <a:moveTo>
                  <a:pt x="1217676" y="33781"/>
                </a:moveTo>
                <a:lnTo>
                  <a:pt x="1191768" y="34036"/>
                </a:lnTo>
                <a:lnTo>
                  <a:pt x="1192022" y="59943"/>
                </a:lnTo>
                <a:lnTo>
                  <a:pt x="1217929" y="59689"/>
                </a:lnTo>
                <a:lnTo>
                  <a:pt x="1217676" y="33781"/>
                </a:lnTo>
                <a:close/>
              </a:path>
              <a:path w="2054225" h="78105">
                <a:moveTo>
                  <a:pt x="1269365" y="33274"/>
                </a:moveTo>
                <a:lnTo>
                  <a:pt x="1243584" y="33527"/>
                </a:lnTo>
                <a:lnTo>
                  <a:pt x="1243838" y="59436"/>
                </a:lnTo>
                <a:lnTo>
                  <a:pt x="1269746" y="59181"/>
                </a:lnTo>
                <a:lnTo>
                  <a:pt x="1269365" y="33274"/>
                </a:lnTo>
                <a:close/>
              </a:path>
              <a:path w="2054225" h="78105">
                <a:moveTo>
                  <a:pt x="1321181" y="32765"/>
                </a:moveTo>
                <a:lnTo>
                  <a:pt x="1295273" y="33019"/>
                </a:lnTo>
                <a:lnTo>
                  <a:pt x="1295527" y="58927"/>
                </a:lnTo>
                <a:lnTo>
                  <a:pt x="1321435" y="58674"/>
                </a:lnTo>
                <a:lnTo>
                  <a:pt x="1321181" y="32765"/>
                </a:lnTo>
                <a:close/>
              </a:path>
              <a:path w="2054225" h="78105">
                <a:moveTo>
                  <a:pt x="1372997" y="32257"/>
                </a:moveTo>
                <a:lnTo>
                  <a:pt x="1347089" y="32512"/>
                </a:lnTo>
                <a:lnTo>
                  <a:pt x="1347343" y="58419"/>
                </a:lnTo>
                <a:lnTo>
                  <a:pt x="1373251" y="58165"/>
                </a:lnTo>
                <a:lnTo>
                  <a:pt x="1372997" y="32257"/>
                </a:lnTo>
                <a:close/>
              </a:path>
              <a:path w="2054225" h="78105">
                <a:moveTo>
                  <a:pt x="1424813" y="31750"/>
                </a:moveTo>
                <a:lnTo>
                  <a:pt x="1398904" y="32003"/>
                </a:lnTo>
                <a:lnTo>
                  <a:pt x="1399159" y="57912"/>
                </a:lnTo>
                <a:lnTo>
                  <a:pt x="1425067" y="57657"/>
                </a:lnTo>
                <a:lnTo>
                  <a:pt x="1424813" y="31750"/>
                </a:lnTo>
                <a:close/>
              </a:path>
              <a:path w="2054225" h="78105">
                <a:moveTo>
                  <a:pt x="1476628" y="31241"/>
                </a:moveTo>
                <a:lnTo>
                  <a:pt x="1450721" y="31495"/>
                </a:lnTo>
                <a:lnTo>
                  <a:pt x="1450975" y="57403"/>
                </a:lnTo>
                <a:lnTo>
                  <a:pt x="1476883" y="57150"/>
                </a:lnTo>
                <a:lnTo>
                  <a:pt x="1476628" y="31241"/>
                </a:lnTo>
                <a:close/>
              </a:path>
              <a:path w="2054225" h="78105">
                <a:moveTo>
                  <a:pt x="1528445" y="30733"/>
                </a:moveTo>
                <a:lnTo>
                  <a:pt x="1502537" y="30987"/>
                </a:lnTo>
                <a:lnTo>
                  <a:pt x="1502791" y="56895"/>
                </a:lnTo>
                <a:lnTo>
                  <a:pt x="1528699" y="56641"/>
                </a:lnTo>
                <a:lnTo>
                  <a:pt x="1528445" y="30733"/>
                </a:lnTo>
                <a:close/>
              </a:path>
              <a:path w="2054225" h="78105">
                <a:moveTo>
                  <a:pt x="1580261" y="30225"/>
                </a:moveTo>
                <a:lnTo>
                  <a:pt x="1554352" y="30479"/>
                </a:lnTo>
                <a:lnTo>
                  <a:pt x="1554607" y="56387"/>
                </a:lnTo>
                <a:lnTo>
                  <a:pt x="1580515" y="56133"/>
                </a:lnTo>
                <a:lnTo>
                  <a:pt x="1580261" y="30225"/>
                </a:lnTo>
                <a:close/>
              </a:path>
              <a:path w="2054225" h="78105">
                <a:moveTo>
                  <a:pt x="1632077" y="29717"/>
                </a:moveTo>
                <a:lnTo>
                  <a:pt x="1606169" y="29971"/>
                </a:lnTo>
                <a:lnTo>
                  <a:pt x="1606423" y="55879"/>
                </a:lnTo>
                <a:lnTo>
                  <a:pt x="1632331" y="55625"/>
                </a:lnTo>
                <a:lnTo>
                  <a:pt x="1632077" y="29717"/>
                </a:lnTo>
                <a:close/>
              </a:path>
              <a:path w="2054225" h="78105">
                <a:moveTo>
                  <a:pt x="1683893" y="29209"/>
                </a:moveTo>
                <a:lnTo>
                  <a:pt x="1657985" y="29463"/>
                </a:lnTo>
                <a:lnTo>
                  <a:pt x="1658239" y="55371"/>
                </a:lnTo>
                <a:lnTo>
                  <a:pt x="1684147" y="55117"/>
                </a:lnTo>
                <a:lnTo>
                  <a:pt x="1683893" y="29209"/>
                </a:lnTo>
                <a:close/>
              </a:path>
              <a:path w="2054225" h="78105">
                <a:moveTo>
                  <a:pt x="1735709" y="28701"/>
                </a:moveTo>
                <a:lnTo>
                  <a:pt x="1709801" y="28955"/>
                </a:lnTo>
                <a:lnTo>
                  <a:pt x="1710054" y="54863"/>
                </a:lnTo>
                <a:lnTo>
                  <a:pt x="1735963" y="54609"/>
                </a:lnTo>
                <a:lnTo>
                  <a:pt x="1735709" y="28701"/>
                </a:lnTo>
                <a:close/>
              </a:path>
              <a:path w="2054225" h="78105">
                <a:moveTo>
                  <a:pt x="1787525" y="28193"/>
                </a:moveTo>
                <a:lnTo>
                  <a:pt x="1761617" y="28448"/>
                </a:lnTo>
                <a:lnTo>
                  <a:pt x="1761871" y="54355"/>
                </a:lnTo>
                <a:lnTo>
                  <a:pt x="1787778" y="54101"/>
                </a:lnTo>
                <a:lnTo>
                  <a:pt x="1787525" y="28193"/>
                </a:lnTo>
                <a:close/>
              </a:path>
              <a:path w="2054225" h="78105">
                <a:moveTo>
                  <a:pt x="1839341" y="27686"/>
                </a:moveTo>
                <a:lnTo>
                  <a:pt x="1813433" y="27939"/>
                </a:lnTo>
                <a:lnTo>
                  <a:pt x="1813687" y="53848"/>
                </a:lnTo>
                <a:lnTo>
                  <a:pt x="1839595" y="53593"/>
                </a:lnTo>
                <a:lnTo>
                  <a:pt x="1839341" y="27686"/>
                </a:lnTo>
                <a:close/>
              </a:path>
              <a:path w="2054225" h="78105">
                <a:moveTo>
                  <a:pt x="1891157" y="27177"/>
                </a:moveTo>
                <a:lnTo>
                  <a:pt x="1865249" y="27431"/>
                </a:lnTo>
                <a:lnTo>
                  <a:pt x="1865502" y="53339"/>
                </a:lnTo>
                <a:lnTo>
                  <a:pt x="1891411" y="53086"/>
                </a:lnTo>
                <a:lnTo>
                  <a:pt x="1891157" y="27177"/>
                </a:lnTo>
                <a:close/>
              </a:path>
              <a:path w="2054225" h="78105">
                <a:moveTo>
                  <a:pt x="1942973" y="26669"/>
                </a:moveTo>
                <a:lnTo>
                  <a:pt x="1917065" y="26924"/>
                </a:lnTo>
                <a:lnTo>
                  <a:pt x="1917319" y="52831"/>
                </a:lnTo>
                <a:lnTo>
                  <a:pt x="1943227" y="52577"/>
                </a:lnTo>
                <a:lnTo>
                  <a:pt x="1942973" y="26669"/>
                </a:lnTo>
                <a:close/>
              </a:path>
              <a:path w="2054225" h="78105">
                <a:moveTo>
                  <a:pt x="2051090" y="26162"/>
                </a:moveTo>
                <a:lnTo>
                  <a:pt x="1994789" y="26162"/>
                </a:lnTo>
                <a:lnTo>
                  <a:pt x="1995043" y="52069"/>
                </a:lnTo>
                <a:lnTo>
                  <a:pt x="1978762" y="52229"/>
                </a:lnTo>
                <a:lnTo>
                  <a:pt x="1979213" y="54346"/>
                </a:lnTo>
                <a:lnTo>
                  <a:pt x="1987661" y="66627"/>
                </a:lnTo>
                <a:lnTo>
                  <a:pt x="2000085" y="74836"/>
                </a:lnTo>
                <a:lnTo>
                  <a:pt x="2015236" y="77724"/>
                </a:lnTo>
                <a:lnTo>
                  <a:pt x="2030339" y="74503"/>
                </a:lnTo>
                <a:lnTo>
                  <a:pt x="2042620" y="66055"/>
                </a:lnTo>
                <a:lnTo>
                  <a:pt x="2050829" y="53631"/>
                </a:lnTo>
                <a:lnTo>
                  <a:pt x="2053717" y="38480"/>
                </a:lnTo>
                <a:lnTo>
                  <a:pt x="2051090" y="26162"/>
                </a:lnTo>
                <a:close/>
              </a:path>
              <a:path w="2054225" h="78105">
                <a:moveTo>
                  <a:pt x="1978455" y="26322"/>
                </a:moveTo>
                <a:lnTo>
                  <a:pt x="1968881" y="26415"/>
                </a:lnTo>
                <a:lnTo>
                  <a:pt x="1969135" y="52324"/>
                </a:lnTo>
                <a:lnTo>
                  <a:pt x="1978762" y="52229"/>
                </a:lnTo>
                <a:lnTo>
                  <a:pt x="1975993" y="39242"/>
                </a:lnTo>
                <a:lnTo>
                  <a:pt x="1978455" y="26322"/>
                </a:lnTo>
                <a:close/>
              </a:path>
              <a:path w="2054225" h="78105">
                <a:moveTo>
                  <a:pt x="1994789" y="26162"/>
                </a:moveTo>
                <a:lnTo>
                  <a:pt x="1978455" y="26322"/>
                </a:lnTo>
                <a:lnTo>
                  <a:pt x="1975993" y="39242"/>
                </a:lnTo>
                <a:lnTo>
                  <a:pt x="1978762" y="52229"/>
                </a:lnTo>
                <a:lnTo>
                  <a:pt x="1995043" y="52069"/>
                </a:lnTo>
                <a:lnTo>
                  <a:pt x="1994789" y="26162"/>
                </a:lnTo>
                <a:close/>
              </a:path>
              <a:path w="2054225" h="78105">
                <a:moveTo>
                  <a:pt x="2014474" y="0"/>
                </a:moveTo>
                <a:lnTo>
                  <a:pt x="1999370" y="3220"/>
                </a:lnTo>
                <a:lnTo>
                  <a:pt x="1987089" y="11668"/>
                </a:lnTo>
                <a:lnTo>
                  <a:pt x="1978880" y="24092"/>
                </a:lnTo>
                <a:lnTo>
                  <a:pt x="1978455" y="26322"/>
                </a:lnTo>
                <a:lnTo>
                  <a:pt x="2051090" y="26162"/>
                </a:lnTo>
                <a:lnTo>
                  <a:pt x="2050496" y="23377"/>
                </a:lnTo>
                <a:lnTo>
                  <a:pt x="2042048" y="11096"/>
                </a:lnTo>
                <a:lnTo>
                  <a:pt x="2029624" y="2887"/>
                </a:lnTo>
                <a:lnTo>
                  <a:pt x="2014474" y="0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59178" y="1008379"/>
            <a:ext cx="7129145" cy="417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Latar</a:t>
            </a:r>
            <a:r>
              <a:rPr sz="1800" b="1" spc="-4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Belakang</a:t>
            </a:r>
            <a:r>
              <a:rPr sz="1800" b="1" spc="-1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50">
              <a:latin typeface="Arial"/>
              <a:cs typeface="Arial"/>
            </a:endParaRPr>
          </a:p>
          <a:p>
            <a:pPr marR="6350" algn="r">
              <a:lnSpc>
                <a:spcPct val="100000"/>
              </a:lnSpc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Ada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 beberapa</a:t>
            </a:r>
            <a:r>
              <a:rPr sz="2400" i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parameter</a:t>
            </a:r>
            <a:r>
              <a:rPr sz="2400" i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penting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 dari CPU</a:t>
            </a:r>
            <a:endParaRPr sz="2400">
              <a:latin typeface="Verdana"/>
              <a:cs typeface="Verdana"/>
            </a:endParaRPr>
          </a:p>
          <a:p>
            <a:pPr marR="10160" algn="r">
              <a:lnSpc>
                <a:spcPct val="100000"/>
              </a:lnSpc>
              <a:spcBef>
                <a:spcPts val="5"/>
              </a:spcBef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yang</a:t>
            </a:r>
            <a:r>
              <a:rPr sz="2400" i="1" spc="-3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berpengaruh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pada</a:t>
            </a:r>
            <a:r>
              <a:rPr sz="2400" i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kinerja dan</a:t>
            </a:r>
            <a:endParaRPr sz="2400">
              <a:latin typeface="Verdana"/>
              <a:cs typeface="Verdana"/>
            </a:endParaRPr>
          </a:p>
          <a:p>
            <a:pPr marR="6985" algn="r">
              <a:lnSpc>
                <a:spcPct val="100000"/>
              </a:lnSpc>
            </a:pP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produktivitas</a:t>
            </a:r>
            <a:r>
              <a:rPr sz="2400" i="1" spc="-6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sistem.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Verdana"/>
              <a:cs typeface="Verdana"/>
            </a:endParaRPr>
          </a:p>
          <a:p>
            <a:pPr marL="12700" marR="5080" indent="46990" algn="r">
              <a:lnSpc>
                <a:spcPct val="100000"/>
              </a:lnSpc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Arsitek</a:t>
            </a:r>
            <a:r>
              <a:rPr sz="24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Komputer</a:t>
            </a:r>
            <a:r>
              <a:rPr sz="2400" i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berfokus</a:t>
            </a:r>
            <a:r>
              <a:rPr sz="2400" i="1" spc="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pada perancangan </a:t>
            </a:r>
            <a:r>
              <a:rPr sz="2400" i="1" spc="-8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set instruksi. Adanya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kelemahan pada desain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 set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instruksi</a:t>
            </a:r>
            <a:r>
              <a:rPr sz="2400" i="1" spc="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akan</a:t>
            </a:r>
            <a:r>
              <a:rPr sz="24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mempengaruhi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secara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drastis</a:t>
            </a:r>
            <a:r>
              <a:rPr sz="24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programmer</a:t>
            </a:r>
            <a:r>
              <a:rPr sz="24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sistem</a:t>
            </a:r>
            <a:r>
              <a:rPr sz="24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komputer,</a:t>
            </a:r>
            <a:r>
              <a:rPr sz="2400" i="1" spc="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baik</a:t>
            </a:r>
            <a:r>
              <a:rPr sz="2400" i="1" spc="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itu</a:t>
            </a:r>
            <a:endParaRPr sz="2400">
              <a:latin typeface="Verdana"/>
              <a:cs typeface="Verdana"/>
            </a:endParaRPr>
          </a:p>
          <a:p>
            <a:pPr marR="6985" algn="r">
              <a:lnSpc>
                <a:spcPct val="100000"/>
              </a:lnSpc>
            </a:pP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hardware</a:t>
            </a:r>
            <a:r>
              <a:rPr sz="2400" i="1" spc="-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ataupun</a:t>
            </a:r>
            <a:r>
              <a:rPr sz="2400" i="1" spc="-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software.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67050" y="6272232"/>
            <a:ext cx="3184525" cy="2425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dirty="0">
                <a:latin typeface="Verdana"/>
                <a:cs typeface="Verdana"/>
              </a:rPr>
              <a:t>©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Eko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Budi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Setiawan,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S.Kom.,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M.T.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-5" dirty="0"/>
              <a:t>Teknik</a:t>
            </a:r>
            <a:r>
              <a:rPr dirty="0"/>
              <a:t> </a:t>
            </a:r>
            <a:r>
              <a:rPr spc="-5" dirty="0"/>
              <a:t>Informatika</a:t>
            </a:r>
            <a:r>
              <a:rPr dirty="0"/>
              <a:t> -</a:t>
            </a:r>
            <a:r>
              <a:rPr spc="-20" dirty="0"/>
              <a:t> </a:t>
            </a:r>
            <a:r>
              <a:rPr spc="-5" dirty="0"/>
              <a:t>UNIKOM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5765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CPU</a:t>
            </a:r>
            <a:r>
              <a:rPr sz="2800" spc="-30" dirty="0"/>
              <a:t> </a:t>
            </a:r>
            <a:r>
              <a:rPr sz="2800" spc="-5" dirty="0"/>
              <a:t>Berbasis</a:t>
            </a:r>
            <a:r>
              <a:rPr sz="2800" spc="25" dirty="0"/>
              <a:t> </a:t>
            </a:r>
            <a:r>
              <a:rPr sz="2800" spc="-10" dirty="0"/>
              <a:t>Stack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419225" y="1943811"/>
            <a:ext cx="6922134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55" indent="746760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Stack merupakan daftar </a:t>
            </a:r>
            <a:r>
              <a:rPr sz="1800" b="1" spc="-10" dirty="0">
                <a:solidFill>
                  <a:srgbClr val="181866"/>
                </a:solidFill>
                <a:latin typeface="Arial"/>
                <a:cs typeface="Arial"/>
              </a:rPr>
              <a:t>yang 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didorong kebawah dengan </a:t>
            </a:r>
            <a:r>
              <a:rPr sz="1800" b="1" spc="-49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mekanisme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akses</a:t>
            </a:r>
            <a:r>
              <a:rPr sz="1800" b="1" spc="2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LIFO</a:t>
            </a:r>
            <a:r>
              <a:rPr sz="1800" b="1" spc="-1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(Last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 in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 First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 Out).</a:t>
            </a:r>
            <a:r>
              <a:rPr sz="1800" b="1" spc="-2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Stack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menyimpan 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operand-operand.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Suatu</a:t>
            </a:r>
            <a:r>
              <a:rPr sz="1800" b="1" spc="2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register</a:t>
            </a:r>
            <a:r>
              <a:rPr sz="1800" b="1" spc="2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digunakan</a:t>
            </a:r>
            <a:r>
              <a:rPr sz="1800" b="1" spc="-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untuk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menunjuk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ke </a:t>
            </a:r>
            <a:r>
              <a:rPr sz="1800" b="1" spc="-484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alamat</a:t>
            </a:r>
            <a:r>
              <a:rPr sz="1800" b="1" spc="1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lokasi kosong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pada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puncak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stack.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Register</a:t>
            </a:r>
            <a:r>
              <a:rPr sz="1800" b="1" spc="1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ini</a:t>
            </a:r>
            <a:r>
              <a:rPr sz="1800" b="1" spc="5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81866"/>
                </a:solidFill>
                <a:latin typeface="Arial"/>
                <a:cs typeface="Arial"/>
              </a:rPr>
              <a:t>dikenal</a:t>
            </a:r>
            <a:endParaRPr sz="18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solidFill>
                  <a:srgbClr val="181866"/>
                </a:solidFill>
                <a:latin typeface="Arial"/>
                <a:cs typeface="Arial"/>
              </a:rPr>
              <a:t>dengan</a:t>
            </a:r>
            <a:r>
              <a:rPr sz="1800" b="1" spc="-40" dirty="0">
                <a:solidFill>
                  <a:srgbClr val="1818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Stack</a:t>
            </a: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Pointer</a:t>
            </a:r>
            <a:r>
              <a:rPr sz="18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(SP).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2889885" marR="5080" indent="112395" algn="r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POP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suatu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item diambil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dari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Stack </a:t>
            </a:r>
            <a:r>
              <a:rPr sz="1800" b="1" spc="-48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PUSH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suatu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item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disimpan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 di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stack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5765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CPU</a:t>
            </a:r>
            <a:r>
              <a:rPr sz="2800" spc="-30" dirty="0"/>
              <a:t> </a:t>
            </a:r>
            <a:r>
              <a:rPr sz="2800" spc="-5" dirty="0"/>
              <a:t>Berbasis</a:t>
            </a:r>
            <a:r>
              <a:rPr sz="2800" spc="25" dirty="0"/>
              <a:t> </a:t>
            </a:r>
            <a:r>
              <a:rPr sz="2800" spc="-10" dirty="0"/>
              <a:t>Stack</a:t>
            </a:r>
            <a:endParaRPr sz="28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41272" y="1929383"/>
          <a:ext cx="935990" cy="23088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5990"/>
              </a:tblGrid>
              <a:tr h="640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76173" y="2639440"/>
          <a:ext cx="875665" cy="14450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5665"/>
              </a:tblGrid>
              <a:tr h="721128">
                <a:tc>
                  <a:txBody>
                    <a:bodyPr/>
                    <a:lstStyle/>
                    <a:p>
                      <a:pPr marR="41910" algn="ctr">
                        <a:lnSpc>
                          <a:spcPts val="1964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10000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211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90"/>
                        </a:lnSpc>
                        <a:spcBef>
                          <a:spcPts val="119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1FFFF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839842" y="1864741"/>
          <a:ext cx="935990" cy="32689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5990"/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0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0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875023" y="2574797"/>
          <a:ext cx="913765" cy="24024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765"/>
              </a:tblGrid>
              <a:tr h="721128">
                <a:tc>
                  <a:txBody>
                    <a:bodyPr/>
                    <a:lstStyle/>
                    <a:p>
                      <a:pPr marL="127000">
                        <a:lnSpc>
                          <a:spcPts val="1964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10000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34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1FFFD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79924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1FFFE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/>
                </a:tc>
              </a:tr>
              <a:tr h="366810">
                <a:tc>
                  <a:txBody>
                    <a:bodyPr/>
                    <a:lstStyle/>
                    <a:p>
                      <a:pPr marL="127000">
                        <a:lnSpc>
                          <a:spcPts val="2090"/>
                        </a:lnSpc>
                        <a:spcBef>
                          <a:spcPts val="69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1FFFF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/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7458836" y="1859660"/>
          <a:ext cx="935990" cy="24458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5990"/>
              </a:tblGrid>
              <a:tr h="640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601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99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6608826" y="3858259"/>
            <a:ext cx="647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1FF</a:t>
            </a:r>
            <a:r>
              <a:rPr sz="1800" spc="-15" dirty="0">
                <a:latin typeface="Times New Roman"/>
                <a:cs typeface="Times New Roman"/>
              </a:rPr>
              <a:t>F</a:t>
            </a:r>
            <a:r>
              <a:rPr sz="1800" spc="-5" dirty="0">
                <a:latin typeface="Times New Roman"/>
                <a:cs typeface="Times New Roman"/>
              </a:rPr>
              <a:t>F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48308" y="1371091"/>
            <a:ext cx="18446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1F5F"/>
                </a:solidFill>
                <a:latin typeface="Verdana"/>
                <a:cs typeface="Verdana"/>
              </a:rPr>
              <a:t>SP</a:t>
            </a:r>
            <a:r>
              <a:rPr sz="2000" b="1" spc="-40" dirty="0">
                <a:solidFill>
                  <a:srgbClr val="001F5F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Verdana"/>
                <a:cs typeface="Verdana"/>
              </a:rPr>
              <a:t>=</a:t>
            </a:r>
            <a:r>
              <a:rPr sz="2000" b="1" spc="-40" dirty="0">
                <a:solidFill>
                  <a:srgbClr val="001F5F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Verdana"/>
                <a:cs typeface="Verdana"/>
              </a:rPr>
              <a:t>1FFFFH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31411" y="1361947"/>
            <a:ext cx="18910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1F5F"/>
                </a:solidFill>
                <a:latin typeface="Verdana"/>
                <a:cs typeface="Verdana"/>
              </a:rPr>
              <a:t>SP</a:t>
            </a:r>
            <a:r>
              <a:rPr sz="2000" b="1" spc="-40" dirty="0">
                <a:solidFill>
                  <a:srgbClr val="001F5F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Verdana"/>
                <a:cs typeface="Verdana"/>
              </a:rPr>
              <a:t>=</a:t>
            </a:r>
            <a:r>
              <a:rPr sz="2000" b="1" spc="-40" dirty="0">
                <a:solidFill>
                  <a:srgbClr val="001F5F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Verdana"/>
                <a:cs typeface="Verdana"/>
              </a:rPr>
              <a:t>1FFFDH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44182" y="1371091"/>
            <a:ext cx="19062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1F5F"/>
                </a:solidFill>
                <a:latin typeface="Verdana"/>
                <a:cs typeface="Verdana"/>
              </a:rPr>
              <a:t>SP</a:t>
            </a:r>
            <a:r>
              <a:rPr sz="2000" b="1" spc="-40" dirty="0">
                <a:solidFill>
                  <a:srgbClr val="001F5F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Verdana"/>
                <a:cs typeface="Verdana"/>
              </a:rPr>
              <a:t>=</a:t>
            </a:r>
            <a:r>
              <a:rPr sz="2000" b="1" spc="-35" dirty="0">
                <a:solidFill>
                  <a:srgbClr val="001F5F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Verdana"/>
                <a:cs typeface="Verdana"/>
              </a:rPr>
              <a:t>10000H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76603" y="4387342"/>
            <a:ext cx="1388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Verdana"/>
                <a:cs typeface="Verdana"/>
              </a:rPr>
              <a:t>a.</a:t>
            </a:r>
            <a:r>
              <a:rPr sz="1200" b="1" spc="-4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FF0000"/>
                </a:solidFill>
                <a:latin typeface="Verdana"/>
                <a:cs typeface="Verdana"/>
              </a:rPr>
              <a:t>Stack</a:t>
            </a:r>
            <a:r>
              <a:rPr sz="1200" b="1" spc="-5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200" b="1" dirty="0">
                <a:solidFill>
                  <a:srgbClr val="FF0000"/>
                </a:solidFill>
                <a:latin typeface="Verdana"/>
                <a:cs typeface="Verdana"/>
              </a:rPr>
              <a:t>Kosong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64584" y="5335270"/>
            <a:ext cx="19945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0000"/>
                </a:solidFill>
                <a:latin typeface="Verdana"/>
                <a:cs typeface="Verdana"/>
              </a:rPr>
              <a:t>b.</a:t>
            </a:r>
            <a:r>
              <a:rPr sz="1200" b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FF0000"/>
                </a:solidFill>
                <a:latin typeface="Verdana"/>
                <a:cs typeface="Verdana"/>
              </a:rPr>
              <a:t>Setelah</a:t>
            </a:r>
            <a:r>
              <a:rPr sz="1200" b="1" spc="-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FF0000"/>
                </a:solidFill>
                <a:latin typeface="Verdana"/>
                <a:cs typeface="Verdana"/>
              </a:rPr>
              <a:t>PUSH</a:t>
            </a:r>
            <a:r>
              <a:rPr sz="1200" b="1" spc="-2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200" b="1" dirty="0">
                <a:solidFill>
                  <a:srgbClr val="FF0000"/>
                </a:solidFill>
                <a:latin typeface="Verdana"/>
                <a:cs typeface="Verdana"/>
              </a:rPr>
              <a:t>2</a:t>
            </a:r>
            <a:r>
              <a:rPr sz="1200" b="1" spc="-2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FF0000"/>
                </a:solidFill>
                <a:latin typeface="Verdana"/>
                <a:cs typeface="Verdana"/>
              </a:rPr>
              <a:t>byte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56450" y="4505070"/>
            <a:ext cx="12814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0000"/>
                </a:solidFill>
                <a:latin typeface="Verdana"/>
                <a:cs typeface="Verdana"/>
              </a:rPr>
              <a:t>c.</a:t>
            </a:r>
            <a:r>
              <a:rPr sz="1200" b="1" spc="-4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FF0000"/>
                </a:solidFill>
                <a:latin typeface="Verdana"/>
                <a:cs typeface="Verdana"/>
              </a:rPr>
              <a:t>Stack</a:t>
            </a:r>
            <a:r>
              <a:rPr sz="1200" b="1" spc="-5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FF0000"/>
                </a:solidFill>
                <a:latin typeface="Verdana"/>
                <a:cs typeface="Verdana"/>
              </a:rPr>
              <a:t>Penuh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555748" y="3955922"/>
            <a:ext cx="510540" cy="1129665"/>
          </a:xfrm>
          <a:custGeom>
            <a:avLst/>
            <a:gdLst/>
            <a:ahLst/>
            <a:cxnLst/>
            <a:rect l="l" t="t" r="r" b="b"/>
            <a:pathLst>
              <a:path w="510539" h="1129664">
                <a:moveTo>
                  <a:pt x="510413" y="37718"/>
                </a:moveTo>
                <a:lnTo>
                  <a:pt x="497713" y="37718"/>
                </a:lnTo>
                <a:lnTo>
                  <a:pt x="504063" y="44068"/>
                </a:lnTo>
                <a:lnTo>
                  <a:pt x="497713" y="44096"/>
                </a:lnTo>
                <a:lnTo>
                  <a:pt x="497713" y="1129283"/>
                </a:lnTo>
                <a:lnTo>
                  <a:pt x="510413" y="1129283"/>
                </a:lnTo>
                <a:lnTo>
                  <a:pt x="510413" y="37718"/>
                </a:lnTo>
                <a:close/>
              </a:path>
              <a:path w="510539" h="1129664">
                <a:moveTo>
                  <a:pt x="69595" y="0"/>
                </a:moveTo>
                <a:lnTo>
                  <a:pt x="0" y="49149"/>
                </a:lnTo>
                <a:lnTo>
                  <a:pt x="81025" y="75310"/>
                </a:lnTo>
                <a:lnTo>
                  <a:pt x="76573" y="45974"/>
                </a:lnTo>
                <a:lnTo>
                  <a:pt x="62864" y="45974"/>
                </a:lnTo>
                <a:lnTo>
                  <a:pt x="62737" y="33274"/>
                </a:lnTo>
                <a:lnTo>
                  <a:pt x="74638" y="33222"/>
                </a:lnTo>
                <a:lnTo>
                  <a:pt x="69595" y="0"/>
                </a:lnTo>
                <a:close/>
              </a:path>
              <a:path w="510539" h="1129664">
                <a:moveTo>
                  <a:pt x="74638" y="33222"/>
                </a:moveTo>
                <a:lnTo>
                  <a:pt x="62737" y="33274"/>
                </a:lnTo>
                <a:lnTo>
                  <a:pt x="62864" y="45974"/>
                </a:lnTo>
                <a:lnTo>
                  <a:pt x="76564" y="45914"/>
                </a:lnTo>
                <a:lnTo>
                  <a:pt x="74638" y="33222"/>
                </a:lnTo>
                <a:close/>
              </a:path>
              <a:path w="510539" h="1129664">
                <a:moveTo>
                  <a:pt x="76564" y="45914"/>
                </a:moveTo>
                <a:lnTo>
                  <a:pt x="62864" y="45974"/>
                </a:lnTo>
                <a:lnTo>
                  <a:pt x="76573" y="45974"/>
                </a:lnTo>
                <a:close/>
              </a:path>
              <a:path w="510539" h="1129664">
                <a:moveTo>
                  <a:pt x="505713" y="31368"/>
                </a:moveTo>
                <a:lnTo>
                  <a:pt x="74638" y="33222"/>
                </a:lnTo>
                <a:lnTo>
                  <a:pt x="76564" y="45914"/>
                </a:lnTo>
                <a:lnTo>
                  <a:pt x="497713" y="44096"/>
                </a:lnTo>
                <a:lnTo>
                  <a:pt x="497713" y="37718"/>
                </a:lnTo>
                <a:lnTo>
                  <a:pt x="510413" y="37718"/>
                </a:lnTo>
                <a:lnTo>
                  <a:pt x="510413" y="35940"/>
                </a:lnTo>
                <a:lnTo>
                  <a:pt x="509777" y="34416"/>
                </a:lnTo>
                <a:lnTo>
                  <a:pt x="507364" y="32003"/>
                </a:lnTo>
                <a:lnTo>
                  <a:pt x="505713" y="31368"/>
                </a:lnTo>
                <a:close/>
              </a:path>
              <a:path w="510539" h="1129664">
                <a:moveTo>
                  <a:pt x="497713" y="37718"/>
                </a:moveTo>
                <a:lnTo>
                  <a:pt x="497713" y="44096"/>
                </a:lnTo>
                <a:lnTo>
                  <a:pt x="504063" y="44068"/>
                </a:lnTo>
                <a:lnTo>
                  <a:pt x="497713" y="377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53684" y="3972686"/>
            <a:ext cx="510540" cy="1129665"/>
          </a:xfrm>
          <a:custGeom>
            <a:avLst/>
            <a:gdLst/>
            <a:ahLst/>
            <a:cxnLst/>
            <a:rect l="l" t="t" r="r" b="b"/>
            <a:pathLst>
              <a:path w="510539" h="1129664">
                <a:moveTo>
                  <a:pt x="510413" y="37718"/>
                </a:moveTo>
                <a:lnTo>
                  <a:pt x="497713" y="37718"/>
                </a:lnTo>
                <a:lnTo>
                  <a:pt x="504063" y="44068"/>
                </a:lnTo>
                <a:lnTo>
                  <a:pt x="497713" y="44096"/>
                </a:lnTo>
                <a:lnTo>
                  <a:pt x="497713" y="1129283"/>
                </a:lnTo>
                <a:lnTo>
                  <a:pt x="510413" y="1129283"/>
                </a:lnTo>
                <a:lnTo>
                  <a:pt x="510413" y="37718"/>
                </a:lnTo>
                <a:close/>
              </a:path>
              <a:path w="510539" h="1129664">
                <a:moveTo>
                  <a:pt x="69595" y="0"/>
                </a:moveTo>
                <a:lnTo>
                  <a:pt x="0" y="49149"/>
                </a:lnTo>
                <a:lnTo>
                  <a:pt x="81025" y="75311"/>
                </a:lnTo>
                <a:lnTo>
                  <a:pt x="76573" y="45974"/>
                </a:lnTo>
                <a:lnTo>
                  <a:pt x="62864" y="45974"/>
                </a:lnTo>
                <a:lnTo>
                  <a:pt x="62737" y="33274"/>
                </a:lnTo>
                <a:lnTo>
                  <a:pt x="74638" y="33222"/>
                </a:lnTo>
                <a:lnTo>
                  <a:pt x="69595" y="0"/>
                </a:lnTo>
                <a:close/>
              </a:path>
              <a:path w="510539" h="1129664">
                <a:moveTo>
                  <a:pt x="74638" y="33222"/>
                </a:moveTo>
                <a:lnTo>
                  <a:pt x="62737" y="33274"/>
                </a:lnTo>
                <a:lnTo>
                  <a:pt x="62864" y="45974"/>
                </a:lnTo>
                <a:lnTo>
                  <a:pt x="76564" y="45914"/>
                </a:lnTo>
                <a:lnTo>
                  <a:pt x="74638" y="33222"/>
                </a:lnTo>
                <a:close/>
              </a:path>
              <a:path w="510539" h="1129664">
                <a:moveTo>
                  <a:pt x="76564" y="45914"/>
                </a:moveTo>
                <a:lnTo>
                  <a:pt x="62864" y="45974"/>
                </a:lnTo>
                <a:lnTo>
                  <a:pt x="76573" y="45974"/>
                </a:lnTo>
                <a:close/>
              </a:path>
              <a:path w="510539" h="1129664">
                <a:moveTo>
                  <a:pt x="505713" y="31368"/>
                </a:moveTo>
                <a:lnTo>
                  <a:pt x="74638" y="33222"/>
                </a:lnTo>
                <a:lnTo>
                  <a:pt x="76564" y="45914"/>
                </a:lnTo>
                <a:lnTo>
                  <a:pt x="497713" y="44096"/>
                </a:lnTo>
                <a:lnTo>
                  <a:pt x="497713" y="37718"/>
                </a:lnTo>
                <a:lnTo>
                  <a:pt x="510413" y="37718"/>
                </a:lnTo>
                <a:lnTo>
                  <a:pt x="510413" y="35940"/>
                </a:lnTo>
                <a:lnTo>
                  <a:pt x="509777" y="34417"/>
                </a:lnTo>
                <a:lnTo>
                  <a:pt x="507364" y="32004"/>
                </a:lnTo>
                <a:lnTo>
                  <a:pt x="505713" y="31368"/>
                </a:lnTo>
                <a:close/>
              </a:path>
              <a:path w="510539" h="1129664">
                <a:moveTo>
                  <a:pt x="497713" y="37718"/>
                </a:moveTo>
                <a:lnTo>
                  <a:pt x="497713" y="44096"/>
                </a:lnTo>
                <a:lnTo>
                  <a:pt x="504063" y="44068"/>
                </a:lnTo>
                <a:lnTo>
                  <a:pt x="497713" y="377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436864" y="2598292"/>
            <a:ext cx="267970" cy="2842260"/>
          </a:xfrm>
          <a:custGeom>
            <a:avLst/>
            <a:gdLst/>
            <a:ahLst/>
            <a:cxnLst/>
            <a:rect l="l" t="t" r="r" b="b"/>
            <a:pathLst>
              <a:path w="267970" h="2842260">
                <a:moveTo>
                  <a:pt x="267588" y="37719"/>
                </a:moveTo>
                <a:lnTo>
                  <a:pt x="254888" y="37719"/>
                </a:lnTo>
                <a:lnTo>
                  <a:pt x="261365" y="44069"/>
                </a:lnTo>
                <a:lnTo>
                  <a:pt x="254888" y="44127"/>
                </a:lnTo>
                <a:lnTo>
                  <a:pt x="254888" y="2842260"/>
                </a:lnTo>
                <a:lnTo>
                  <a:pt x="267588" y="2842260"/>
                </a:lnTo>
                <a:lnTo>
                  <a:pt x="267588" y="37719"/>
                </a:lnTo>
                <a:close/>
              </a:path>
              <a:path w="267970" h="2842260">
                <a:moveTo>
                  <a:pt x="69722" y="0"/>
                </a:moveTo>
                <a:lnTo>
                  <a:pt x="0" y="48895"/>
                </a:lnTo>
                <a:lnTo>
                  <a:pt x="81025" y="75311"/>
                </a:lnTo>
                <a:lnTo>
                  <a:pt x="76603" y="45847"/>
                </a:lnTo>
                <a:lnTo>
                  <a:pt x="62864" y="45847"/>
                </a:lnTo>
                <a:lnTo>
                  <a:pt x="62737" y="33147"/>
                </a:lnTo>
                <a:lnTo>
                  <a:pt x="74681" y="33040"/>
                </a:lnTo>
                <a:lnTo>
                  <a:pt x="69722" y="0"/>
                </a:lnTo>
                <a:close/>
              </a:path>
              <a:path w="267970" h="2842260">
                <a:moveTo>
                  <a:pt x="74681" y="33040"/>
                </a:moveTo>
                <a:lnTo>
                  <a:pt x="62737" y="33147"/>
                </a:lnTo>
                <a:lnTo>
                  <a:pt x="62864" y="45847"/>
                </a:lnTo>
                <a:lnTo>
                  <a:pt x="76585" y="45724"/>
                </a:lnTo>
                <a:lnTo>
                  <a:pt x="74681" y="33040"/>
                </a:lnTo>
                <a:close/>
              </a:path>
              <a:path w="267970" h="2842260">
                <a:moveTo>
                  <a:pt x="76585" y="45724"/>
                </a:moveTo>
                <a:lnTo>
                  <a:pt x="62864" y="45847"/>
                </a:lnTo>
                <a:lnTo>
                  <a:pt x="76603" y="45847"/>
                </a:lnTo>
                <a:close/>
              </a:path>
              <a:path w="267970" h="2842260">
                <a:moveTo>
                  <a:pt x="262889" y="31242"/>
                </a:moveTo>
                <a:lnTo>
                  <a:pt x="261238" y="31369"/>
                </a:lnTo>
                <a:lnTo>
                  <a:pt x="74681" y="33040"/>
                </a:lnTo>
                <a:lnTo>
                  <a:pt x="76585" y="45724"/>
                </a:lnTo>
                <a:lnTo>
                  <a:pt x="254888" y="44127"/>
                </a:lnTo>
                <a:lnTo>
                  <a:pt x="254888" y="37719"/>
                </a:lnTo>
                <a:lnTo>
                  <a:pt x="267588" y="37719"/>
                </a:lnTo>
                <a:lnTo>
                  <a:pt x="267588" y="35941"/>
                </a:lnTo>
                <a:lnTo>
                  <a:pt x="266953" y="34290"/>
                </a:lnTo>
                <a:lnTo>
                  <a:pt x="265577" y="33040"/>
                </a:lnTo>
                <a:lnTo>
                  <a:pt x="264540" y="32004"/>
                </a:lnTo>
                <a:lnTo>
                  <a:pt x="262889" y="31242"/>
                </a:lnTo>
                <a:close/>
              </a:path>
              <a:path w="267970" h="2842260">
                <a:moveTo>
                  <a:pt x="254888" y="37719"/>
                </a:moveTo>
                <a:lnTo>
                  <a:pt x="254888" y="44127"/>
                </a:lnTo>
                <a:lnTo>
                  <a:pt x="261365" y="44069"/>
                </a:lnTo>
                <a:lnTo>
                  <a:pt x="254888" y="377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710688" y="5114366"/>
            <a:ext cx="6477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001F5F"/>
                </a:solidFill>
                <a:latin typeface="Verdana"/>
                <a:cs typeface="Verdana"/>
              </a:rPr>
              <a:t>Puncak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solidFill>
                  <a:srgbClr val="001F5F"/>
                </a:solidFill>
                <a:latin typeface="Verdana"/>
                <a:cs typeface="Verdana"/>
              </a:rPr>
              <a:t>stack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438138" y="4847082"/>
            <a:ext cx="6470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1F5F"/>
                </a:solidFill>
                <a:latin typeface="Verdana"/>
                <a:cs typeface="Verdana"/>
              </a:rPr>
              <a:t>P</a:t>
            </a:r>
            <a:r>
              <a:rPr sz="1200" b="1" spc="-10" dirty="0">
                <a:solidFill>
                  <a:srgbClr val="001F5F"/>
                </a:solidFill>
                <a:latin typeface="Verdana"/>
                <a:cs typeface="Verdana"/>
              </a:rPr>
              <a:t>u</a:t>
            </a:r>
            <a:r>
              <a:rPr sz="1200" b="1" spc="-5" dirty="0">
                <a:solidFill>
                  <a:srgbClr val="001F5F"/>
                </a:solidFill>
                <a:latin typeface="Verdana"/>
                <a:cs typeface="Verdana"/>
              </a:rPr>
              <a:t>ncak  stack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965693" y="5051805"/>
            <a:ext cx="6470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1F5F"/>
                </a:solidFill>
                <a:latin typeface="Verdana"/>
                <a:cs typeface="Verdana"/>
              </a:rPr>
              <a:t>P</a:t>
            </a:r>
            <a:r>
              <a:rPr sz="1200" b="1" spc="-10" dirty="0">
                <a:solidFill>
                  <a:srgbClr val="001F5F"/>
                </a:solidFill>
                <a:latin typeface="Verdana"/>
                <a:cs typeface="Verdana"/>
              </a:rPr>
              <a:t>u</a:t>
            </a:r>
            <a:r>
              <a:rPr sz="1200" b="1" spc="-5" dirty="0">
                <a:solidFill>
                  <a:srgbClr val="001F5F"/>
                </a:solidFill>
                <a:latin typeface="Verdana"/>
                <a:cs typeface="Verdana"/>
              </a:rPr>
              <a:t>ncak  stack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5340096"/>
            <a:ext cx="9144000" cy="1516380"/>
            <a:chOff x="761" y="5340096"/>
            <a:chExt cx="9144000" cy="15163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74380" y="5340096"/>
              <a:ext cx="577596" cy="7635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57159" y="5564124"/>
              <a:ext cx="541020" cy="7086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14032" y="5838444"/>
              <a:ext cx="566927" cy="7101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40915">
              <a:lnSpc>
                <a:spcPct val="100000"/>
              </a:lnSpc>
              <a:spcBef>
                <a:spcPts val="95"/>
              </a:spcBef>
            </a:pPr>
            <a:r>
              <a:rPr sz="2200" spc="-10" dirty="0"/>
              <a:t>Contoh</a:t>
            </a:r>
            <a:r>
              <a:rPr sz="2200" spc="10" dirty="0"/>
              <a:t> </a:t>
            </a:r>
            <a:r>
              <a:rPr sz="2200" spc="-5" dirty="0"/>
              <a:t>Program</a:t>
            </a:r>
            <a:r>
              <a:rPr sz="2200" dirty="0"/>
              <a:t> </a:t>
            </a:r>
            <a:r>
              <a:rPr sz="2200" spc="-10" dirty="0"/>
              <a:t>CPU</a:t>
            </a:r>
            <a:r>
              <a:rPr sz="2200" spc="5" dirty="0"/>
              <a:t> </a:t>
            </a:r>
            <a:r>
              <a:rPr sz="2200" spc="-5" dirty="0"/>
              <a:t>Berbasis</a:t>
            </a:r>
            <a:r>
              <a:rPr sz="2200" spc="-15" dirty="0"/>
              <a:t> </a:t>
            </a:r>
            <a:r>
              <a:rPr sz="2200" spc="-10" dirty="0"/>
              <a:t>Stack</a:t>
            </a:r>
            <a:endParaRPr sz="2200"/>
          </a:p>
        </p:txBody>
      </p:sp>
      <p:sp>
        <p:nvSpPr>
          <p:cNvPr id="8" name="object 8"/>
          <p:cNvSpPr txBox="1"/>
          <p:nvPr/>
        </p:nvSpPr>
        <p:spPr>
          <a:xfrm>
            <a:off x="627989" y="973963"/>
            <a:ext cx="808609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Tuliskan sebuah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program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bahasa rakitan dalam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arsitektur CPU </a:t>
            </a:r>
            <a:r>
              <a:rPr sz="1800" b="1" spc="-60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berbasis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Stack untuk</a:t>
            </a:r>
            <a:r>
              <a:rPr sz="1800" b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menyelesaikan</a:t>
            </a:r>
            <a:r>
              <a:rPr sz="1800" b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statemen</a:t>
            </a:r>
            <a:endParaRPr sz="1800">
              <a:latin typeface="Verdana"/>
              <a:cs typeface="Verdana"/>
            </a:endParaRPr>
          </a:p>
          <a:p>
            <a:pPr marL="2540" algn="ctr">
              <a:lnSpc>
                <a:spcPct val="100000"/>
              </a:lnSpc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r>
              <a:rPr sz="1800" b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(A+B)</a:t>
            </a:r>
            <a:r>
              <a:rPr sz="1800" b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–</a:t>
            </a:r>
            <a:r>
              <a:rPr sz="1800" b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(C+D)</a:t>
            </a:r>
            <a:endParaRPr sz="1800">
              <a:latin typeface="Verdana"/>
              <a:cs typeface="Verdana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594866" y="1950339"/>
          <a:ext cx="6095999" cy="37439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2162810"/>
                <a:gridCol w="1901189"/>
              </a:tblGrid>
              <a:tr h="777239">
                <a:tc>
                  <a:txBody>
                    <a:bodyPr/>
                    <a:lstStyle/>
                    <a:p>
                      <a:pPr marL="45910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Statement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177165" marR="17145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Isi</a:t>
                      </a:r>
                      <a:r>
                        <a:rPr sz="15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Stack</a:t>
                      </a:r>
                      <a:r>
                        <a:rPr sz="1500" b="1" spc="-3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Setelah </a:t>
                      </a:r>
                      <a:r>
                        <a:rPr sz="1500" b="1" spc="-49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Eksekusi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Instruksi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2800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Lokasi</a:t>
                      </a:r>
                      <a:r>
                        <a:rPr sz="1500" b="1" spc="-6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Stack</a:t>
                      </a:r>
                      <a:endParaRPr sz="1500">
                        <a:latin typeface="Verdana"/>
                        <a:cs typeface="Verdana"/>
                      </a:endParaRPr>
                    </a:p>
                    <a:p>
                      <a:pPr marL="194310">
                        <a:lnSpc>
                          <a:spcPct val="100000"/>
                        </a:lnSpc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yang</a:t>
                      </a:r>
                      <a:r>
                        <a:rPr sz="15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diduduki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PUSH</a:t>
                      </a:r>
                      <a:r>
                        <a:rPr sz="1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  <a:tc>
                  <a:txBody>
                    <a:bodyPr/>
                    <a:lstStyle/>
                    <a:p>
                      <a:pPr marL="86931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PUSH</a:t>
                      </a:r>
                      <a:r>
                        <a:rPr sz="1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B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A,B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  <a:tc>
                  <a:txBody>
                    <a:bodyPr/>
                    <a:lstStyle/>
                    <a:p>
                      <a:pPr marL="8693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ADD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8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+</a:t>
                      </a:r>
                      <a:r>
                        <a:rPr sz="1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B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  <a:tc>
                  <a:txBody>
                    <a:bodyPr/>
                    <a:lstStyle/>
                    <a:p>
                      <a:pPr marL="8693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PUSH</a:t>
                      </a:r>
                      <a:r>
                        <a:rPr sz="1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C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(A+B),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C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  <a:tc>
                  <a:txBody>
                    <a:bodyPr/>
                    <a:lstStyle/>
                    <a:p>
                      <a:pPr marL="8693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PUSH</a:t>
                      </a:r>
                      <a:r>
                        <a:rPr sz="1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D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(A+B),</a:t>
                      </a:r>
                      <a:r>
                        <a:rPr sz="1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C,</a:t>
                      </a:r>
                      <a:r>
                        <a:rPr sz="1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D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  <a:tc>
                  <a:txBody>
                    <a:bodyPr/>
                    <a:lstStyle/>
                    <a:p>
                      <a:pPr marL="8693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3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ADD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(A+B),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(C+D)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  <a:tc>
                  <a:txBody>
                    <a:bodyPr/>
                    <a:lstStyle/>
                    <a:p>
                      <a:pPr marL="8693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SUB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(A+B)</a:t>
                      </a:r>
                      <a:r>
                        <a:rPr sz="1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-</a:t>
                      </a:r>
                      <a:r>
                        <a:rPr sz="1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(C+D)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  <a:tc>
                  <a:txBody>
                    <a:bodyPr/>
                    <a:lstStyle/>
                    <a:p>
                      <a:pPr marL="8693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</a:tr>
              <a:tr h="37087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POP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X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Kosong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  <a:tc>
                  <a:txBody>
                    <a:bodyPr/>
                    <a:lstStyle/>
                    <a:p>
                      <a:pPr marL="8693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20161" y="232918"/>
            <a:ext cx="57200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Keuntungan</a:t>
            </a:r>
            <a:r>
              <a:rPr sz="2000" spc="-20" dirty="0"/>
              <a:t> </a:t>
            </a:r>
            <a:r>
              <a:rPr sz="2000" dirty="0"/>
              <a:t>dan</a:t>
            </a:r>
            <a:r>
              <a:rPr sz="2000" spc="-45" dirty="0"/>
              <a:t> </a:t>
            </a:r>
            <a:r>
              <a:rPr sz="2000" dirty="0"/>
              <a:t>Kekurangan</a:t>
            </a:r>
            <a:r>
              <a:rPr sz="2000" spc="-40" dirty="0"/>
              <a:t> </a:t>
            </a:r>
            <a:r>
              <a:rPr sz="2000" dirty="0"/>
              <a:t>CPU</a:t>
            </a:r>
            <a:r>
              <a:rPr sz="2000" spc="-5" dirty="0"/>
              <a:t> Stack</a:t>
            </a:r>
            <a:endParaRPr sz="2000"/>
          </a:p>
        </p:txBody>
      </p:sp>
      <p:sp>
        <p:nvSpPr>
          <p:cNvPr id="4" name="object 4"/>
          <p:cNvSpPr/>
          <p:nvPr/>
        </p:nvSpPr>
        <p:spPr>
          <a:xfrm>
            <a:off x="3492246" y="1728216"/>
            <a:ext cx="2748915" cy="78105"/>
          </a:xfrm>
          <a:custGeom>
            <a:avLst/>
            <a:gdLst/>
            <a:ahLst/>
            <a:cxnLst/>
            <a:rect l="l" t="t" r="r" b="b"/>
            <a:pathLst>
              <a:path w="2748915" h="78105">
                <a:moveTo>
                  <a:pt x="25907" y="22860"/>
                </a:moveTo>
                <a:lnTo>
                  <a:pt x="0" y="22860"/>
                </a:lnTo>
                <a:lnTo>
                  <a:pt x="0" y="48768"/>
                </a:lnTo>
                <a:lnTo>
                  <a:pt x="25907" y="48768"/>
                </a:lnTo>
                <a:lnTo>
                  <a:pt x="25907" y="22860"/>
                </a:lnTo>
                <a:close/>
              </a:path>
              <a:path w="2748915" h="78105">
                <a:moveTo>
                  <a:pt x="51815" y="22860"/>
                </a:moveTo>
                <a:lnTo>
                  <a:pt x="51815" y="48768"/>
                </a:lnTo>
                <a:lnTo>
                  <a:pt x="77724" y="48895"/>
                </a:lnTo>
                <a:lnTo>
                  <a:pt x="77724" y="22987"/>
                </a:lnTo>
                <a:lnTo>
                  <a:pt x="51815" y="22860"/>
                </a:lnTo>
                <a:close/>
              </a:path>
              <a:path w="2748915" h="78105">
                <a:moveTo>
                  <a:pt x="129539" y="22987"/>
                </a:moveTo>
                <a:lnTo>
                  <a:pt x="103631" y="22987"/>
                </a:lnTo>
                <a:lnTo>
                  <a:pt x="103631" y="48895"/>
                </a:lnTo>
                <a:lnTo>
                  <a:pt x="129539" y="48895"/>
                </a:lnTo>
                <a:lnTo>
                  <a:pt x="129539" y="22987"/>
                </a:lnTo>
                <a:close/>
              </a:path>
              <a:path w="2748915" h="78105">
                <a:moveTo>
                  <a:pt x="155448" y="22987"/>
                </a:moveTo>
                <a:lnTo>
                  <a:pt x="155448" y="48895"/>
                </a:lnTo>
                <a:lnTo>
                  <a:pt x="181355" y="49022"/>
                </a:lnTo>
                <a:lnTo>
                  <a:pt x="181355" y="23113"/>
                </a:lnTo>
                <a:lnTo>
                  <a:pt x="155448" y="22987"/>
                </a:lnTo>
                <a:close/>
              </a:path>
              <a:path w="2748915" h="78105">
                <a:moveTo>
                  <a:pt x="233171" y="23113"/>
                </a:moveTo>
                <a:lnTo>
                  <a:pt x="207263" y="23113"/>
                </a:lnTo>
                <a:lnTo>
                  <a:pt x="207263" y="49022"/>
                </a:lnTo>
                <a:lnTo>
                  <a:pt x="233171" y="49022"/>
                </a:lnTo>
                <a:lnTo>
                  <a:pt x="233171" y="23113"/>
                </a:lnTo>
                <a:close/>
              </a:path>
              <a:path w="2748915" h="78105">
                <a:moveTo>
                  <a:pt x="259079" y="23113"/>
                </a:moveTo>
                <a:lnTo>
                  <a:pt x="259079" y="49022"/>
                </a:lnTo>
                <a:lnTo>
                  <a:pt x="284988" y="49149"/>
                </a:lnTo>
                <a:lnTo>
                  <a:pt x="284988" y="23241"/>
                </a:lnTo>
                <a:lnTo>
                  <a:pt x="259079" y="23113"/>
                </a:lnTo>
                <a:close/>
              </a:path>
              <a:path w="2748915" h="78105">
                <a:moveTo>
                  <a:pt x="336803" y="23241"/>
                </a:moveTo>
                <a:lnTo>
                  <a:pt x="310895" y="23241"/>
                </a:lnTo>
                <a:lnTo>
                  <a:pt x="310895" y="49149"/>
                </a:lnTo>
                <a:lnTo>
                  <a:pt x="336803" y="49149"/>
                </a:lnTo>
                <a:lnTo>
                  <a:pt x="336803" y="23241"/>
                </a:lnTo>
                <a:close/>
              </a:path>
              <a:path w="2748915" h="78105">
                <a:moveTo>
                  <a:pt x="388619" y="23241"/>
                </a:moveTo>
                <a:lnTo>
                  <a:pt x="362712" y="23241"/>
                </a:lnTo>
                <a:lnTo>
                  <a:pt x="362712" y="49149"/>
                </a:lnTo>
                <a:lnTo>
                  <a:pt x="388619" y="49149"/>
                </a:lnTo>
                <a:lnTo>
                  <a:pt x="388619" y="23241"/>
                </a:lnTo>
                <a:close/>
              </a:path>
              <a:path w="2748915" h="78105">
                <a:moveTo>
                  <a:pt x="440436" y="23368"/>
                </a:moveTo>
                <a:lnTo>
                  <a:pt x="414527" y="23368"/>
                </a:lnTo>
                <a:lnTo>
                  <a:pt x="414527" y="49275"/>
                </a:lnTo>
                <a:lnTo>
                  <a:pt x="440436" y="49275"/>
                </a:lnTo>
                <a:lnTo>
                  <a:pt x="440436" y="23368"/>
                </a:lnTo>
                <a:close/>
              </a:path>
              <a:path w="2748915" h="78105">
                <a:moveTo>
                  <a:pt x="492251" y="23368"/>
                </a:moveTo>
                <a:lnTo>
                  <a:pt x="466343" y="23368"/>
                </a:lnTo>
                <a:lnTo>
                  <a:pt x="466343" y="49275"/>
                </a:lnTo>
                <a:lnTo>
                  <a:pt x="492251" y="49275"/>
                </a:lnTo>
                <a:lnTo>
                  <a:pt x="492251" y="23368"/>
                </a:lnTo>
                <a:close/>
              </a:path>
              <a:path w="2748915" h="78105">
                <a:moveTo>
                  <a:pt x="544067" y="23495"/>
                </a:moveTo>
                <a:lnTo>
                  <a:pt x="518159" y="23495"/>
                </a:lnTo>
                <a:lnTo>
                  <a:pt x="518159" y="49403"/>
                </a:lnTo>
                <a:lnTo>
                  <a:pt x="544067" y="49403"/>
                </a:lnTo>
                <a:lnTo>
                  <a:pt x="544067" y="23495"/>
                </a:lnTo>
                <a:close/>
              </a:path>
              <a:path w="2748915" h="78105">
                <a:moveTo>
                  <a:pt x="595883" y="23495"/>
                </a:moveTo>
                <a:lnTo>
                  <a:pt x="569976" y="23495"/>
                </a:lnTo>
                <a:lnTo>
                  <a:pt x="569976" y="49403"/>
                </a:lnTo>
                <a:lnTo>
                  <a:pt x="595883" y="49403"/>
                </a:lnTo>
                <a:lnTo>
                  <a:pt x="595883" y="23495"/>
                </a:lnTo>
                <a:close/>
              </a:path>
              <a:path w="2748915" h="78105">
                <a:moveTo>
                  <a:pt x="647700" y="23622"/>
                </a:moveTo>
                <a:lnTo>
                  <a:pt x="621791" y="23622"/>
                </a:lnTo>
                <a:lnTo>
                  <a:pt x="621791" y="49530"/>
                </a:lnTo>
                <a:lnTo>
                  <a:pt x="647700" y="49530"/>
                </a:lnTo>
                <a:lnTo>
                  <a:pt x="647700" y="23622"/>
                </a:lnTo>
                <a:close/>
              </a:path>
              <a:path w="2748915" h="78105">
                <a:moveTo>
                  <a:pt x="699515" y="23622"/>
                </a:moveTo>
                <a:lnTo>
                  <a:pt x="673607" y="23622"/>
                </a:lnTo>
                <a:lnTo>
                  <a:pt x="673607" y="49530"/>
                </a:lnTo>
                <a:lnTo>
                  <a:pt x="699515" y="49530"/>
                </a:lnTo>
                <a:lnTo>
                  <a:pt x="699515" y="23622"/>
                </a:lnTo>
                <a:close/>
              </a:path>
              <a:path w="2748915" h="78105">
                <a:moveTo>
                  <a:pt x="725424" y="23622"/>
                </a:moveTo>
                <a:lnTo>
                  <a:pt x="725424" y="49530"/>
                </a:lnTo>
                <a:lnTo>
                  <a:pt x="751331" y="49657"/>
                </a:lnTo>
                <a:lnTo>
                  <a:pt x="751331" y="23749"/>
                </a:lnTo>
                <a:lnTo>
                  <a:pt x="725424" y="23622"/>
                </a:lnTo>
                <a:close/>
              </a:path>
              <a:path w="2748915" h="78105">
                <a:moveTo>
                  <a:pt x="803148" y="23749"/>
                </a:moveTo>
                <a:lnTo>
                  <a:pt x="777239" y="23749"/>
                </a:lnTo>
                <a:lnTo>
                  <a:pt x="777239" y="49657"/>
                </a:lnTo>
                <a:lnTo>
                  <a:pt x="803148" y="49657"/>
                </a:lnTo>
                <a:lnTo>
                  <a:pt x="803148" y="23749"/>
                </a:lnTo>
                <a:close/>
              </a:path>
              <a:path w="2748915" h="78105">
                <a:moveTo>
                  <a:pt x="829055" y="23749"/>
                </a:moveTo>
                <a:lnTo>
                  <a:pt x="829055" y="49657"/>
                </a:lnTo>
                <a:lnTo>
                  <a:pt x="854963" y="49784"/>
                </a:lnTo>
                <a:lnTo>
                  <a:pt x="854963" y="23875"/>
                </a:lnTo>
                <a:lnTo>
                  <a:pt x="829055" y="23749"/>
                </a:lnTo>
                <a:close/>
              </a:path>
              <a:path w="2748915" h="78105">
                <a:moveTo>
                  <a:pt x="906779" y="23875"/>
                </a:moveTo>
                <a:lnTo>
                  <a:pt x="880871" y="23875"/>
                </a:lnTo>
                <a:lnTo>
                  <a:pt x="880871" y="49784"/>
                </a:lnTo>
                <a:lnTo>
                  <a:pt x="906779" y="49784"/>
                </a:lnTo>
                <a:lnTo>
                  <a:pt x="906779" y="23875"/>
                </a:lnTo>
                <a:close/>
              </a:path>
              <a:path w="2748915" h="78105">
                <a:moveTo>
                  <a:pt x="958595" y="23875"/>
                </a:moveTo>
                <a:lnTo>
                  <a:pt x="932688" y="23875"/>
                </a:lnTo>
                <a:lnTo>
                  <a:pt x="932688" y="49784"/>
                </a:lnTo>
                <a:lnTo>
                  <a:pt x="958595" y="49784"/>
                </a:lnTo>
                <a:lnTo>
                  <a:pt x="958595" y="23875"/>
                </a:lnTo>
                <a:close/>
              </a:path>
              <a:path w="2748915" h="78105">
                <a:moveTo>
                  <a:pt x="1010412" y="24003"/>
                </a:moveTo>
                <a:lnTo>
                  <a:pt x="984503" y="24003"/>
                </a:lnTo>
                <a:lnTo>
                  <a:pt x="984503" y="49911"/>
                </a:lnTo>
                <a:lnTo>
                  <a:pt x="1010412" y="49911"/>
                </a:lnTo>
                <a:lnTo>
                  <a:pt x="1010412" y="24003"/>
                </a:lnTo>
                <a:close/>
              </a:path>
              <a:path w="2748915" h="78105">
                <a:moveTo>
                  <a:pt x="1062227" y="24003"/>
                </a:moveTo>
                <a:lnTo>
                  <a:pt x="1036319" y="24003"/>
                </a:lnTo>
                <a:lnTo>
                  <a:pt x="1036319" y="49911"/>
                </a:lnTo>
                <a:lnTo>
                  <a:pt x="1062227" y="49911"/>
                </a:lnTo>
                <a:lnTo>
                  <a:pt x="1062227" y="24003"/>
                </a:lnTo>
                <a:close/>
              </a:path>
              <a:path w="2748915" h="78105">
                <a:moveTo>
                  <a:pt x="1114043" y="24130"/>
                </a:moveTo>
                <a:lnTo>
                  <a:pt x="1088136" y="24130"/>
                </a:lnTo>
                <a:lnTo>
                  <a:pt x="1088136" y="50037"/>
                </a:lnTo>
                <a:lnTo>
                  <a:pt x="1114043" y="50037"/>
                </a:lnTo>
                <a:lnTo>
                  <a:pt x="1114043" y="24130"/>
                </a:lnTo>
                <a:close/>
              </a:path>
              <a:path w="2748915" h="78105">
                <a:moveTo>
                  <a:pt x="1165859" y="24130"/>
                </a:moveTo>
                <a:lnTo>
                  <a:pt x="1139952" y="24130"/>
                </a:lnTo>
                <a:lnTo>
                  <a:pt x="1139952" y="50037"/>
                </a:lnTo>
                <a:lnTo>
                  <a:pt x="1165859" y="50037"/>
                </a:lnTo>
                <a:lnTo>
                  <a:pt x="1165859" y="24130"/>
                </a:lnTo>
                <a:close/>
              </a:path>
              <a:path w="2748915" h="78105">
                <a:moveTo>
                  <a:pt x="1217676" y="24257"/>
                </a:moveTo>
                <a:lnTo>
                  <a:pt x="1191767" y="24257"/>
                </a:lnTo>
                <a:lnTo>
                  <a:pt x="1191767" y="50164"/>
                </a:lnTo>
                <a:lnTo>
                  <a:pt x="1217676" y="50164"/>
                </a:lnTo>
                <a:lnTo>
                  <a:pt x="1217676" y="24257"/>
                </a:lnTo>
                <a:close/>
              </a:path>
              <a:path w="2748915" h="78105">
                <a:moveTo>
                  <a:pt x="1269491" y="24257"/>
                </a:moveTo>
                <a:lnTo>
                  <a:pt x="1243583" y="24257"/>
                </a:lnTo>
                <a:lnTo>
                  <a:pt x="1243583" y="50164"/>
                </a:lnTo>
                <a:lnTo>
                  <a:pt x="1269491" y="50164"/>
                </a:lnTo>
                <a:lnTo>
                  <a:pt x="1269491" y="24257"/>
                </a:lnTo>
                <a:close/>
              </a:path>
              <a:path w="2748915" h="78105">
                <a:moveTo>
                  <a:pt x="1295400" y="24257"/>
                </a:moveTo>
                <a:lnTo>
                  <a:pt x="1295400" y="50164"/>
                </a:lnTo>
                <a:lnTo>
                  <a:pt x="1321307" y="50292"/>
                </a:lnTo>
                <a:lnTo>
                  <a:pt x="1321307" y="24384"/>
                </a:lnTo>
                <a:lnTo>
                  <a:pt x="1295400" y="24257"/>
                </a:lnTo>
                <a:close/>
              </a:path>
              <a:path w="2748915" h="78105">
                <a:moveTo>
                  <a:pt x="1373124" y="24384"/>
                </a:moveTo>
                <a:lnTo>
                  <a:pt x="1347215" y="24384"/>
                </a:lnTo>
                <a:lnTo>
                  <a:pt x="1347215" y="50292"/>
                </a:lnTo>
                <a:lnTo>
                  <a:pt x="1373124" y="50292"/>
                </a:lnTo>
                <a:lnTo>
                  <a:pt x="1373124" y="24384"/>
                </a:lnTo>
                <a:close/>
              </a:path>
              <a:path w="2748915" h="78105">
                <a:moveTo>
                  <a:pt x="1399031" y="24384"/>
                </a:moveTo>
                <a:lnTo>
                  <a:pt x="1399031" y="50292"/>
                </a:lnTo>
                <a:lnTo>
                  <a:pt x="1424939" y="50419"/>
                </a:lnTo>
                <a:lnTo>
                  <a:pt x="1424939" y="24511"/>
                </a:lnTo>
                <a:lnTo>
                  <a:pt x="1399031" y="24384"/>
                </a:lnTo>
                <a:close/>
              </a:path>
              <a:path w="2748915" h="78105">
                <a:moveTo>
                  <a:pt x="1476755" y="24511"/>
                </a:moveTo>
                <a:lnTo>
                  <a:pt x="1450848" y="24511"/>
                </a:lnTo>
                <a:lnTo>
                  <a:pt x="1450848" y="50419"/>
                </a:lnTo>
                <a:lnTo>
                  <a:pt x="1476755" y="50419"/>
                </a:lnTo>
                <a:lnTo>
                  <a:pt x="1476755" y="24511"/>
                </a:lnTo>
                <a:close/>
              </a:path>
              <a:path w="2748915" h="78105">
                <a:moveTo>
                  <a:pt x="1502664" y="24511"/>
                </a:moveTo>
                <a:lnTo>
                  <a:pt x="1502664" y="50419"/>
                </a:lnTo>
                <a:lnTo>
                  <a:pt x="1528571" y="50546"/>
                </a:lnTo>
                <a:lnTo>
                  <a:pt x="1528571" y="24637"/>
                </a:lnTo>
                <a:lnTo>
                  <a:pt x="1502664" y="24511"/>
                </a:lnTo>
                <a:close/>
              </a:path>
              <a:path w="2748915" h="78105">
                <a:moveTo>
                  <a:pt x="1580388" y="24637"/>
                </a:moveTo>
                <a:lnTo>
                  <a:pt x="1554479" y="24637"/>
                </a:lnTo>
                <a:lnTo>
                  <a:pt x="1554479" y="50546"/>
                </a:lnTo>
                <a:lnTo>
                  <a:pt x="1580388" y="50546"/>
                </a:lnTo>
                <a:lnTo>
                  <a:pt x="1580388" y="24637"/>
                </a:lnTo>
                <a:close/>
              </a:path>
              <a:path w="2748915" h="78105">
                <a:moveTo>
                  <a:pt x="1632203" y="24637"/>
                </a:moveTo>
                <a:lnTo>
                  <a:pt x="1606295" y="24637"/>
                </a:lnTo>
                <a:lnTo>
                  <a:pt x="1606295" y="50546"/>
                </a:lnTo>
                <a:lnTo>
                  <a:pt x="1632203" y="50546"/>
                </a:lnTo>
                <a:lnTo>
                  <a:pt x="1632203" y="24637"/>
                </a:lnTo>
                <a:close/>
              </a:path>
              <a:path w="2748915" h="78105">
                <a:moveTo>
                  <a:pt x="1684019" y="24764"/>
                </a:moveTo>
                <a:lnTo>
                  <a:pt x="1658112" y="24764"/>
                </a:lnTo>
                <a:lnTo>
                  <a:pt x="1658112" y="50673"/>
                </a:lnTo>
                <a:lnTo>
                  <a:pt x="1684019" y="50673"/>
                </a:lnTo>
                <a:lnTo>
                  <a:pt x="1684019" y="24764"/>
                </a:lnTo>
                <a:close/>
              </a:path>
              <a:path w="2748915" h="78105">
                <a:moveTo>
                  <a:pt x="1735836" y="24764"/>
                </a:moveTo>
                <a:lnTo>
                  <a:pt x="1709927" y="24764"/>
                </a:lnTo>
                <a:lnTo>
                  <a:pt x="1709927" y="50673"/>
                </a:lnTo>
                <a:lnTo>
                  <a:pt x="1735836" y="50673"/>
                </a:lnTo>
                <a:lnTo>
                  <a:pt x="1735836" y="24764"/>
                </a:lnTo>
                <a:close/>
              </a:path>
              <a:path w="2748915" h="78105">
                <a:moveTo>
                  <a:pt x="1787652" y="24892"/>
                </a:moveTo>
                <a:lnTo>
                  <a:pt x="1761743" y="24892"/>
                </a:lnTo>
                <a:lnTo>
                  <a:pt x="1761743" y="50800"/>
                </a:lnTo>
                <a:lnTo>
                  <a:pt x="1787652" y="50800"/>
                </a:lnTo>
                <a:lnTo>
                  <a:pt x="1787652" y="24892"/>
                </a:lnTo>
                <a:close/>
              </a:path>
              <a:path w="2748915" h="78105">
                <a:moveTo>
                  <a:pt x="1839467" y="24892"/>
                </a:moveTo>
                <a:lnTo>
                  <a:pt x="1813559" y="24892"/>
                </a:lnTo>
                <a:lnTo>
                  <a:pt x="1813559" y="50800"/>
                </a:lnTo>
                <a:lnTo>
                  <a:pt x="1839467" y="50800"/>
                </a:lnTo>
                <a:lnTo>
                  <a:pt x="1839467" y="24892"/>
                </a:lnTo>
                <a:close/>
              </a:path>
              <a:path w="2748915" h="78105">
                <a:moveTo>
                  <a:pt x="1891283" y="25019"/>
                </a:moveTo>
                <a:lnTo>
                  <a:pt x="1865376" y="25019"/>
                </a:lnTo>
                <a:lnTo>
                  <a:pt x="1865376" y="50926"/>
                </a:lnTo>
                <a:lnTo>
                  <a:pt x="1891283" y="50926"/>
                </a:lnTo>
                <a:lnTo>
                  <a:pt x="1891283" y="25019"/>
                </a:lnTo>
                <a:close/>
              </a:path>
              <a:path w="2748915" h="78105">
                <a:moveTo>
                  <a:pt x="1943100" y="25019"/>
                </a:moveTo>
                <a:lnTo>
                  <a:pt x="1917191" y="25019"/>
                </a:lnTo>
                <a:lnTo>
                  <a:pt x="1917191" y="50926"/>
                </a:lnTo>
                <a:lnTo>
                  <a:pt x="1943100" y="50926"/>
                </a:lnTo>
                <a:lnTo>
                  <a:pt x="1943100" y="25019"/>
                </a:lnTo>
                <a:close/>
              </a:path>
              <a:path w="2748915" h="78105">
                <a:moveTo>
                  <a:pt x="1969007" y="25019"/>
                </a:moveTo>
                <a:lnTo>
                  <a:pt x="1969007" y="50926"/>
                </a:lnTo>
                <a:lnTo>
                  <a:pt x="1994915" y="51054"/>
                </a:lnTo>
                <a:lnTo>
                  <a:pt x="1994915" y="25146"/>
                </a:lnTo>
                <a:lnTo>
                  <a:pt x="1969007" y="25019"/>
                </a:lnTo>
                <a:close/>
              </a:path>
              <a:path w="2748915" h="78105">
                <a:moveTo>
                  <a:pt x="2046731" y="25146"/>
                </a:moveTo>
                <a:lnTo>
                  <a:pt x="2020824" y="25146"/>
                </a:lnTo>
                <a:lnTo>
                  <a:pt x="2020824" y="51054"/>
                </a:lnTo>
                <a:lnTo>
                  <a:pt x="2046731" y="51054"/>
                </a:lnTo>
                <a:lnTo>
                  <a:pt x="2046731" y="25146"/>
                </a:lnTo>
                <a:close/>
              </a:path>
              <a:path w="2748915" h="78105">
                <a:moveTo>
                  <a:pt x="2072639" y="25146"/>
                </a:moveTo>
                <a:lnTo>
                  <a:pt x="2072639" y="51054"/>
                </a:lnTo>
                <a:lnTo>
                  <a:pt x="2098548" y="51181"/>
                </a:lnTo>
                <a:lnTo>
                  <a:pt x="2098548" y="25273"/>
                </a:lnTo>
                <a:lnTo>
                  <a:pt x="2072639" y="25146"/>
                </a:lnTo>
                <a:close/>
              </a:path>
              <a:path w="2748915" h="78105">
                <a:moveTo>
                  <a:pt x="2150364" y="25273"/>
                </a:moveTo>
                <a:lnTo>
                  <a:pt x="2124455" y="25273"/>
                </a:lnTo>
                <a:lnTo>
                  <a:pt x="2124455" y="51181"/>
                </a:lnTo>
                <a:lnTo>
                  <a:pt x="2150364" y="51181"/>
                </a:lnTo>
                <a:lnTo>
                  <a:pt x="2150364" y="25273"/>
                </a:lnTo>
                <a:close/>
              </a:path>
              <a:path w="2748915" h="78105">
                <a:moveTo>
                  <a:pt x="2176271" y="25273"/>
                </a:moveTo>
                <a:lnTo>
                  <a:pt x="2176271" y="51181"/>
                </a:lnTo>
                <a:lnTo>
                  <a:pt x="2202179" y="51181"/>
                </a:lnTo>
                <a:lnTo>
                  <a:pt x="2202179" y="25400"/>
                </a:lnTo>
                <a:lnTo>
                  <a:pt x="2176271" y="25273"/>
                </a:lnTo>
                <a:close/>
              </a:path>
              <a:path w="2748915" h="78105">
                <a:moveTo>
                  <a:pt x="2253995" y="25400"/>
                </a:moveTo>
                <a:lnTo>
                  <a:pt x="2228088" y="25400"/>
                </a:lnTo>
                <a:lnTo>
                  <a:pt x="2228088" y="51308"/>
                </a:lnTo>
                <a:lnTo>
                  <a:pt x="2253995" y="51308"/>
                </a:lnTo>
                <a:lnTo>
                  <a:pt x="2253995" y="25400"/>
                </a:lnTo>
                <a:close/>
              </a:path>
              <a:path w="2748915" h="78105">
                <a:moveTo>
                  <a:pt x="2305812" y="25400"/>
                </a:moveTo>
                <a:lnTo>
                  <a:pt x="2279904" y="25400"/>
                </a:lnTo>
                <a:lnTo>
                  <a:pt x="2279904" y="51308"/>
                </a:lnTo>
                <a:lnTo>
                  <a:pt x="2305812" y="51308"/>
                </a:lnTo>
                <a:lnTo>
                  <a:pt x="2305812" y="25400"/>
                </a:lnTo>
                <a:close/>
              </a:path>
              <a:path w="2748915" h="78105">
                <a:moveTo>
                  <a:pt x="2357628" y="25526"/>
                </a:moveTo>
                <a:lnTo>
                  <a:pt x="2331719" y="25526"/>
                </a:lnTo>
                <a:lnTo>
                  <a:pt x="2331719" y="51435"/>
                </a:lnTo>
                <a:lnTo>
                  <a:pt x="2357628" y="51435"/>
                </a:lnTo>
                <a:lnTo>
                  <a:pt x="2357628" y="25526"/>
                </a:lnTo>
                <a:close/>
              </a:path>
              <a:path w="2748915" h="78105">
                <a:moveTo>
                  <a:pt x="2409443" y="25526"/>
                </a:moveTo>
                <a:lnTo>
                  <a:pt x="2383536" y="25526"/>
                </a:lnTo>
                <a:lnTo>
                  <a:pt x="2383536" y="51435"/>
                </a:lnTo>
                <a:lnTo>
                  <a:pt x="2409443" y="51435"/>
                </a:lnTo>
                <a:lnTo>
                  <a:pt x="2409443" y="25526"/>
                </a:lnTo>
                <a:close/>
              </a:path>
              <a:path w="2748915" h="78105">
                <a:moveTo>
                  <a:pt x="2461259" y="25654"/>
                </a:moveTo>
                <a:lnTo>
                  <a:pt x="2435352" y="25654"/>
                </a:lnTo>
                <a:lnTo>
                  <a:pt x="2435352" y="51562"/>
                </a:lnTo>
                <a:lnTo>
                  <a:pt x="2461259" y="51562"/>
                </a:lnTo>
                <a:lnTo>
                  <a:pt x="2461259" y="25654"/>
                </a:lnTo>
                <a:close/>
              </a:path>
              <a:path w="2748915" h="78105">
                <a:moveTo>
                  <a:pt x="2513076" y="25654"/>
                </a:moveTo>
                <a:lnTo>
                  <a:pt x="2487167" y="25654"/>
                </a:lnTo>
                <a:lnTo>
                  <a:pt x="2487167" y="51562"/>
                </a:lnTo>
                <a:lnTo>
                  <a:pt x="2513076" y="51562"/>
                </a:lnTo>
                <a:lnTo>
                  <a:pt x="2513076" y="25654"/>
                </a:lnTo>
                <a:close/>
              </a:path>
              <a:path w="2748915" h="78105">
                <a:moveTo>
                  <a:pt x="2538983" y="25654"/>
                </a:moveTo>
                <a:lnTo>
                  <a:pt x="2538983" y="51562"/>
                </a:lnTo>
                <a:lnTo>
                  <a:pt x="2564891" y="51688"/>
                </a:lnTo>
                <a:lnTo>
                  <a:pt x="2564891" y="25781"/>
                </a:lnTo>
                <a:lnTo>
                  <a:pt x="2538983" y="25654"/>
                </a:lnTo>
                <a:close/>
              </a:path>
              <a:path w="2748915" h="78105">
                <a:moveTo>
                  <a:pt x="2616707" y="25781"/>
                </a:moveTo>
                <a:lnTo>
                  <a:pt x="2590800" y="25781"/>
                </a:lnTo>
                <a:lnTo>
                  <a:pt x="2590800" y="51688"/>
                </a:lnTo>
                <a:lnTo>
                  <a:pt x="2616707" y="51688"/>
                </a:lnTo>
                <a:lnTo>
                  <a:pt x="2616707" y="25781"/>
                </a:lnTo>
                <a:close/>
              </a:path>
              <a:path w="2748915" h="78105">
                <a:moveTo>
                  <a:pt x="2642616" y="25781"/>
                </a:moveTo>
                <a:lnTo>
                  <a:pt x="2642616" y="51688"/>
                </a:lnTo>
                <a:lnTo>
                  <a:pt x="2668524" y="51816"/>
                </a:lnTo>
                <a:lnTo>
                  <a:pt x="2668524" y="25908"/>
                </a:lnTo>
                <a:lnTo>
                  <a:pt x="2642616" y="25781"/>
                </a:lnTo>
                <a:close/>
              </a:path>
              <a:path w="2748915" h="78105">
                <a:moveTo>
                  <a:pt x="2709671" y="0"/>
                </a:moveTo>
                <a:lnTo>
                  <a:pt x="2694545" y="3053"/>
                </a:lnTo>
                <a:lnTo>
                  <a:pt x="2682192" y="11382"/>
                </a:lnTo>
                <a:lnTo>
                  <a:pt x="2673863" y="23735"/>
                </a:lnTo>
                <a:lnTo>
                  <a:pt x="2670809" y="38862"/>
                </a:lnTo>
                <a:lnTo>
                  <a:pt x="2673863" y="53988"/>
                </a:lnTo>
                <a:lnTo>
                  <a:pt x="2682192" y="66341"/>
                </a:lnTo>
                <a:lnTo>
                  <a:pt x="2694545" y="74670"/>
                </a:lnTo>
                <a:lnTo>
                  <a:pt x="2709671" y="77724"/>
                </a:lnTo>
                <a:lnTo>
                  <a:pt x="2724798" y="74670"/>
                </a:lnTo>
                <a:lnTo>
                  <a:pt x="2737151" y="66341"/>
                </a:lnTo>
                <a:lnTo>
                  <a:pt x="2745480" y="53988"/>
                </a:lnTo>
                <a:lnTo>
                  <a:pt x="2745918" y="51816"/>
                </a:lnTo>
                <a:lnTo>
                  <a:pt x="2694431" y="51816"/>
                </a:lnTo>
                <a:lnTo>
                  <a:pt x="2694431" y="25908"/>
                </a:lnTo>
                <a:lnTo>
                  <a:pt x="2745918" y="25908"/>
                </a:lnTo>
                <a:lnTo>
                  <a:pt x="2745480" y="23735"/>
                </a:lnTo>
                <a:lnTo>
                  <a:pt x="2737151" y="11382"/>
                </a:lnTo>
                <a:lnTo>
                  <a:pt x="2724798" y="3053"/>
                </a:lnTo>
                <a:lnTo>
                  <a:pt x="2709671" y="0"/>
                </a:lnTo>
                <a:close/>
              </a:path>
              <a:path w="2748915" h="78105">
                <a:moveTo>
                  <a:pt x="2709671" y="25908"/>
                </a:moveTo>
                <a:lnTo>
                  <a:pt x="2694431" y="25908"/>
                </a:lnTo>
                <a:lnTo>
                  <a:pt x="2694431" y="51816"/>
                </a:lnTo>
                <a:lnTo>
                  <a:pt x="2709671" y="51816"/>
                </a:lnTo>
                <a:lnTo>
                  <a:pt x="2709671" y="25908"/>
                </a:lnTo>
                <a:close/>
              </a:path>
              <a:path w="2748915" h="78105">
                <a:moveTo>
                  <a:pt x="2745918" y="25908"/>
                </a:moveTo>
                <a:lnTo>
                  <a:pt x="2709671" y="25908"/>
                </a:lnTo>
                <a:lnTo>
                  <a:pt x="2709671" y="51816"/>
                </a:lnTo>
                <a:lnTo>
                  <a:pt x="2745918" y="51816"/>
                </a:lnTo>
                <a:lnTo>
                  <a:pt x="2748533" y="38862"/>
                </a:lnTo>
                <a:lnTo>
                  <a:pt x="2745918" y="25908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84601" y="1344548"/>
            <a:ext cx="3211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Keuntungan</a:t>
            </a:r>
            <a:r>
              <a:rPr sz="18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dan</a:t>
            </a:r>
            <a:r>
              <a:rPr sz="18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Kekurangan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45183" y="2070353"/>
            <a:ext cx="314896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2160"/>
              </a:lnSpc>
              <a:spcBef>
                <a:spcPts val="100"/>
              </a:spcBef>
            </a:pPr>
            <a:r>
              <a:rPr sz="1800" b="1" dirty="0">
                <a:solidFill>
                  <a:srgbClr val="33CC33"/>
                </a:solidFill>
                <a:latin typeface="Verdana"/>
                <a:cs typeface="Verdana"/>
              </a:rPr>
              <a:t>Kelebihan</a:t>
            </a:r>
            <a:endParaRPr sz="1800">
              <a:latin typeface="Verdana"/>
              <a:cs typeface="Verdana"/>
            </a:endParaRPr>
          </a:p>
          <a:p>
            <a:pPr marR="6350" algn="r">
              <a:lnSpc>
                <a:spcPts val="1920"/>
              </a:lnSpc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Pemrograman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mudah/efisiensi</a:t>
            </a:r>
            <a:endParaRPr sz="16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kompiler</a:t>
            </a:r>
            <a:r>
              <a:rPr sz="1600" i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tinggi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10716" y="3075889"/>
            <a:ext cx="308356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95"/>
              </a:spcBef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pendek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karena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tidak</a:t>
            </a:r>
            <a:endParaRPr sz="16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mempunyai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alamat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44871" y="2070353"/>
            <a:ext cx="375285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6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Kekurangan</a:t>
            </a:r>
            <a:endParaRPr sz="1800">
              <a:latin typeface="Verdana"/>
              <a:cs typeface="Verdana"/>
            </a:endParaRPr>
          </a:p>
          <a:p>
            <a:pPr marL="12700" marR="5080">
              <a:lnSpc>
                <a:spcPts val="1920"/>
              </a:lnSpc>
              <a:spcBef>
                <a:spcPts val="60"/>
              </a:spcBef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Diperlukan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sirkuit hardware 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tambahan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implementasi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stack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44871" y="3075889"/>
            <a:ext cx="28524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Ukuran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program meningkat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38776" y="234442"/>
            <a:ext cx="360235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Panjang</a:t>
            </a:r>
            <a:r>
              <a:rPr sz="2800" spc="-30" dirty="0"/>
              <a:t> </a:t>
            </a:r>
            <a:r>
              <a:rPr sz="2800" spc="-5" dirty="0"/>
              <a:t>Instruksi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3492246" y="1728216"/>
            <a:ext cx="2748915" cy="78105"/>
          </a:xfrm>
          <a:custGeom>
            <a:avLst/>
            <a:gdLst/>
            <a:ahLst/>
            <a:cxnLst/>
            <a:rect l="l" t="t" r="r" b="b"/>
            <a:pathLst>
              <a:path w="2748915" h="78105">
                <a:moveTo>
                  <a:pt x="25907" y="22860"/>
                </a:moveTo>
                <a:lnTo>
                  <a:pt x="0" y="22860"/>
                </a:lnTo>
                <a:lnTo>
                  <a:pt x="0" y="48768"/>
                </a:lnTo>
                <a:lnTo>
                  <a:pt x="25907" y="48768"/>
                </a:lnTo>
                <a:lnTo>
                  <a:pt x="25907" y="22860"/>
                </a:lnTo>
                <a:close/>
              </a:path>
              <a:path w="2748915" h="78105">
                <a:moveTo>
                  <a:pt x="51815" y="22860"/>
                </a:moveTo>
                <a:lnTo>
                  <a:pt x="51815" y="48768"/>
                </a:lnTo>
                <a:lnTo>
                  <a:pt x="77724" y="48895"/>
                </a:lnTo>
                <a:lnTo>
                  <a:pt x="77724" y="22987"/>
                </a:lnTo>
                <a:lnTo>
                  <a:pt x="51815" y="22860"/>
                </a:lnTo>
                <a:close/>
              </a:path>
              <a:path w="2748915" h="78105">
                <a:moveTo>
                  <a:pt x="129539" y="22987"/>
                </a:moveTo>
                <a:lnTo>
                  <a:pt x="103631" y="22987"/>
                </a:lnTo>
                <a:lnTo>
                  <a:pt x="103631" y="48895"/>
                </a:lnTo>
                <a:lnTo>
                  <a:pt x="129539" y="48895"/>
                </a:lnTo>
                <a:lnTo>
                  <a:pt x="129539" y="22987"/>
                </a:lnTo>
                <a:close/>
              </a:path>
              <a:path w="2748915" h="78105">
                <a:moveTo>
                  <a:pt x="155448" y="22987"/>
                </a:moveTo>
                <a:lnTo>
                  <a:pt x="155448" y="48895"/>
                </a:lnTo>
                <a:lnTo>
                  <a:pt x="181355" y="49022"/>
                </a:lnTo>
                <a:lnTo>
                  <a:pt x="181355" y="23113"/>
                </a:lnTo>
                <a:lnTo>
                  <a:pt x="155448" y="22987"/>
                </a:lnTo>
                <a:close/>
              </a:path>
              <a:path w="2748915" h="78105">
                <a:moveTo>
                  <a:pt x="233171" y="23113"/>
                </a:moveTo>
                <a:lnTo>
                  <a:pt x="207263" y="23113"/>
                </a:lnTo>
                <a:lnTo>
                  <a:pt x="207263" y="49022"/>
                </a:lnTo>
                <a:lnTo>
                  <a:pt x="233171" y="49022"/>
                </a:lnTo>
                <a:lnTo>
                  <a:pt x="233171" y="23113"/>
                </a:lnTo>
                <a:close/>
              </a:path>
              <a:path w="2748915" h="78105">
                <a:moveTo>
                  <a:pt x="259079" y="23113"/>
                </a:moveTo>
                <a:lnTo>
                  <a:pt x="259079" y="49022"/>
                </a:lnTo>
                <a:lnTo>
                  <a:pt x="284988" y="49149"/>
                </a:lnTo>
                <a:lnTo>
                  <a:pt x="284988" y="23241"/>
                </a:lnTo>
                <a:lnTo>
                  <a:pt x="259079" y="23113"/>
                </a:lnTo>
                <a:close/>
              </a:path>
              <a:path w="2748915" h="78105">
                <a:moveTo>
                  <a:pt x="336803" y="23241"/>
                </a:moveTo>
                <a:lnTo>
                  <a:pt x="310895" y="23241"/>
                </a:lnTo>
                <a:lnTo>
                  <a:pt x="310895" y="49149"/>
                </a:lnTo>
                <a:lnTo>
                  <a:pt x="336803" y="49149"/>
                </a:lnTo>
                <a:lnTo>
                  <a:pt x="336803" y="23241"/>
                </a:lnTo>
                <a:close/>
              </a:path>
              <a:path w="2748915" h="78105">
                <a:moveTo>
                  <a:pt x="388619" y="23241"/>
                </a:moveTo>
                <a:lnTo>
                  <a:pt x="362712" y="23241"/>
                </a:lnTo>
                <a:lnTo>
                  <a:pt x="362712" y="49149"/>
                </a:lnTo>
                <a:lnTo>
                  <a:pt x="388619" y="49149"/>
                </a:lnTo>
                <a:lnTo>
                  <a:pt x="388619" y="23241"/>
                </a:lnTo>
                <a:close/>
              </a:path>
              <a:path w="2748915" h="78105">
                <a:moveTo>
                  <a:pt x="440436" y="23368"/>
                </a:moveTo>
                <a:lnTo>
                  <a:pt x="414527" y="23368"/>
                </a:lnTo>
                <a:lnTo>
                  <a:pt x="414527" y="49275"/>
                </a:lnTo>
                <a:lnTo>
                  <a:pt x="440436" y="49275"/>
                </a:lnTo>
                <a:lnTo>
                  <a:pt x="440436" y="23368"/>
                </a:lnTo>
                <a:close/>
              </a:path>
              <a:path w="2748915" h="78105">
                <a:moveTo>
                  <a:pt x="492251" y="23368"/>
                </a:moveTo>
                <a:lnTo>
                  <a:pt x="466343" y="23368"/>
                </a:lnTo>
                <a:lnTo>
                  <a:pt x="466343" y="49275"/>
                </a:lnTo>
                <a:lnTo>
                  <a:pt x="492251" y="49275"/>
                </a:lnTo>
                <a:lnTo>
                  <a:pt x="492251" y="23368"/>
                </a:lnTo>
                <a:close/>
              </a:path>
              <a:path w="2748915" h="78105">
                <a:moveTo>
                  <a:pt x="544067" y="23495"/>
                </a:moveTo>
                <a:lnTo>
                  <a:pt x="518159" y="23495"/>
                </a:lnTo>
                <a:lnTo>
                  <a:pt x="518159" y="49403"/>
                </a:lnTo>
                <a:lnTo>
                  <a:pt x="544067" y="49403"/>
                </a:lnTo>
                <a:lnTo>
                  <a:pt x="544067" y="23495"/>
                </a:lnTo>
                <a:close/>
              </a:path>
              <a:path w="2748915" h="78105">
                <a:moveTo>
                  <a:pt x="595883" y="23495"/>
                </a:moveTo>
                <a:lnTo>
                  <a:pt x="569976" y="23495"/>
                </a:lnTo>
                <a:lnTo>
                  <a:pt x="569976" y="49403"/>
                </a:lnTo>
                <a:lnTo>
                  <a:pt x="595883" y="49403"/>
                </a:lnTo>
                <a:lnTo>
                  <a:pt x="595883" y="23495"/>
                </a:lnTo>
                <a:close/>
              </a:path>
              <a:path w="2748915" h="78105">
                <a:moveTo>
                  <a:pt x="647700" y="23622"/>
                </a:moveTo>
                <a:lnTo>
                  <a:pt x="621791" y="23622"/>
                </a:lnTo>
                <a:lnTo>
                  <a:pt x="621791" y="49530"/>
                </a:lnTo>
                <a:lnTo>
                  <a:pt x="647700" y="49530"/>
                </a:lnTo>
                <a:lnTo>
                  <a:pt x="647700" y="23622"/>
                </a:lnTo>
                <a:close/>
              </a:path>
              <a:path w="2748915" h="78105">
                <a:moveTo>
                  <a:pt x="699515" y="23622"/>
                </a:moveTo>
                <a:lnTo>
                  <a:pt x="673607" y="23622"/>
                </a:lnTo>
                <a:lnTo>
                  <a:pt x="673607" y="49530"/>
                </a:lnTo>
                <a:lnTo>
                  <a:pt x="699515" y="49530"/>
                </a:lnTo>
                <a:lnTo>
                  <a:pt x="699515" y="23622"/>
                </a:lnTo>
                <a:close/>
              </a:path>
              <a:path w="2748915" h="78105">
                <a:moveTo>
                  <a:pt x="725424" y="23622"/>
                </a:moveTo>
                <a:lnTo>
                  <a:pt x="725424" y="49530"/>
                </a:lnTo>
                <a:lnTo>
                  <a:pt x="751331" y="49657"/>
                </a:lnTo>
                <a:lnTo>
                  <a:pt x="751331" y="23749"/>
                </a:lnTo>
                <a:lnTo>
                  <a:pt x="725424" y="23622"/>
                </a:lnTo>
                <a:close/>
              </a:path>
              <a:path w="2748915" h="78105">
                <a:moveTo>
                  <a:pt x="803148" y="23749"/>
                </a:moveTo>
                <a:lnTo>
                  <a:pt x="777239" y="23749"/>
                </a:lnTo>
                <a:lnTo>
                  <a:pt x="777239" y="49657"/>
                </a:lnTo>
                <a:lnTo>
                  <a:pt x="803148" y="49657"/>
                </a:lnTo>
                <a:lnTo>
                  <a:pt x="803148" y="23749"/>
                </a:lnTo>
                <a:close/>
              </a:path>
              <a:path w="2748915" h="78105">
                <a:moveTo>
                  <a:pt x="829055" y="23749"/>
                </a:moveTo>
                <a:lnTo>
                  <a:pt x="829055" y="49657"/>
                </a:lnTo>
                <a:lnTo>
                  <a:pt x="854963" y="49784"/>
                </a:lnTo>
                <a:lnTo>
                  <a:pt x="854963" y="23875"/>
                </a:lnTo>
                <a:lnTo>
                  <a:pt x="829055" y="23749"/>
                </a:lnTo>
                <a:close/>
              </a:path>
              <a:path w="2748915" h="78105">
                <a:moveTo>
                  <a:pt x="906779" y="23875"/>
                </a:moveTo>
                <a:lnTo>
                  <a:pt x="880871" y="23875"/>
                </a:lnTo>
                <a:lnTo>
                  <a:pt x="880871" y="49784"/>
                </a:lnTo>
                <a:lnTo>
                  <a:pt x="906779" y="49784"/>
                </a:lnTo>
                <a:lnTo>
                  <a:pt x="906779" y="23875"/>
                </a:lnTo>
                <a:close/>
              </a:path>
              <a:path w="2748915" h="78105">
                <a:moveTo>
                  <a:pt x="958595" y="23875"/>
                </a:moveTo>
                <a:lnTo>
                  <a:pt x="932688" y="23875"/>
                </a:lnTo>
                <a:lnTo>
                  <a:pt x="932688" y="49784"/>
                </a:lnTo>
                <a:lnTo>
                  <a:pt x="958595" y="49784"/>
                </a:lnTo>
                <a:lnTo>
                  <a:pt x="958595" y="23875"/>
                </a:lnTo>
                <a:close/>
              </a:path>
              <a:path w="2748915" h="78105">
                <a:moveTo>
                  <a:pt x="1010412" y="24003"/>
                </a:moveTo>
                <a:lnTo>
                  <a:pt x="984503" y="24003"/>
                </a:lnTo>
                <a:lnTo>
                  <a:pt x="984503" y="49911"/>
                </a:lnTo>
                <a:lnTo>
                  <a:pt x="1010412" y="49911"/>
                </a:lnTo>
                <a:lnTo>
                  <a:pt x="1010412" y="24003"/>
                </a:lnTo>
                <a:close/>
              </a:path>
              <a:path w="2748915" h="78105">
                <a:moveTo>
                  <a:pt x="1062227" y="24003"/>
                </a:moveTo>
                <a:lnTo>
                  <a:pt x="1036319" y="24003"/>
                </a:lnTo>
                <a:lnTo>
                  <a:pt x="1036319" y="49911"/>
                </a:lnTo>
                <a:lnTo>
                  <a:pt x="1062227" y="49911"/>
                </a:lnTo>
                <a:lnTo>
                  <a:pt x="1062227" y="24003"/>
                </a:lnTo>
                <a:close/>
              </a:path>
              <a:path w="2748915" h="78105">
                <a:moveTo>
                  <a:pt x="1114043" y="24130"/>
                </a:moveTo>
                <a:lnTo>
                  <a:pt x="1088136" y="24130"/>
                </a:lnTo>
                <a:lnTo>
                  <a:pt x="1088136" y="50037"/>
                </a:lnTo>
                <a:lnTo>
                  <a:pt x="1114043" y="50037"/>
                </a:lnTo>
                <a:lnTo>
                  <a:pt x="1114043" y="24130"/>
                </a:lnTo>
                <a:close/>
              </a:path>
              <a:path w="2748915" h="78105">
                <a:moveTo>
                  <a:pt x="1165859" y="24130"/>
                </a:moveTo>
                <a:lnTo>
                  <a:pt x="1139952" y="24130"/>
                </a:lnTo>
                <a:lnTo>
                  <a:pt x="1139952" y="50037"/>
                </a:lnTo>
                <a:lnTo>
                  <a:pt x="1165859" y="50037"/>
                </a:lnTo>
                <a:lnTo>
                  <a:pt x="1165859" y="24130"/>
                </a:lnTo>
                <a:close/>
              </a:path>
              <a:path w="2748915" h="78105">
                <a:moveTo>
                  <a:pt x="1217676" y="24257"/>
                </a:moveTo>
                <a:lnTo>
                  <a:pt x="1191767" y="24257"/>
                </a:lnTo>
                <a:lnTo>
                  <a:pt x="1191767" y="50164"/>
                </a:lnTo>
                <a:lnTo>
                  <a:pt x="1217676" y="50164"/>
                </a:lnTo>
                <a:lnTo>
                  <a:pt x="1217676" y="24257"/>
                </a:lnTo>
                <a:close/>
              </a:path>
              <a:path w="2748915" h="78105">
                <a:moveTo>
                  <a:pt x="1269491" y="24257"/>
                </a:moveTo>
                <a:lnTo>
                  <a:pt x="1243583" y="24257"/>
                </a:lnTo>
                <a:lnTo>
                  <a:pt x="1243583" y="50164"/>
                </a:lnTo>
                <a:lnTo>
                  <a:pt x="1269491" y="50164"/>
                </a:lnTo>
                <a:lnTo>
                  <a:pt x="1269491" y="24257"/>
                </a:lnTo>
                <a:close/>
              </a:path>
              <a:path w="2748915" h="78105">
                <a:moveTo>
                  <a:pt x="1295400" y="24257"/>
                </a:moveTo>
                <a:lnTo>
                  <a:pt x="1295400" y="50164"/>
                </a:lnTo>
                <a:lnTo>
                  <a:pt x="1321307" y="50292"/>
                </a:lnTo>
                <a:lnTo>
                  <a:pt x="1321307" y="24384"/>
                </a:lnTo>
                <a:lnTo>
                  <a:pt x="1295400" y="24257"/>
                </a:lnTo>
                <a:close/>
              </a:path>
              <a:path w="2748915" h="78105">
                <a:moveTo>
                  <a:pt x="1373124" y="24384"/>
                </a:moveTo>
                <a:lnTo>
                  <a:pt x="1347215" y="24384"/>
                </a:lnTo>
                <a:lnTo>
                  <a:pt x="1347215" y="50292"/>
                </a:lnTo>
                <a:lnTo>
                  <a:pt x="1373124" y="50292"/>
                </a:lnTo>
                <a:lnTo>
                  <a:pt x="1373124" y="24384"/>
                </a:lnTo>
                <a:close/>
              </a:path>
              <a:path w="2748915" h="78105">
                <a:moveTo>
                  <a:pt x="1399031" y="24384"/>
                </a:moveTo>
                <a:lnTo>
                  <a:pt x="1399031" y="50292"/>
                </a:lnTo>
                <a:lnTo>
                  <a:pt x="1424939" y="50419"/>
                </a:lnTo>
                <a:lnTo>
                  <a:pt x="1424939" y="24511"/>
                </a:lnTo>
                <a:lnTo>
                  <a:pt x="1399031" y="24384"/>
                </a:lnTo>
                <a:close/>
              </a:path>
              <a:path w="2748915" h="78105">
                <a:moveTo>
                  <a:pt x="1476755" y="24511"/>
                </a:moveTo>
                <a:lnTo>
                  <a:pt x="1450848" y="24511"/>
                </a:lnTo>
                <a:lnTo>
                  <a:pt x="1450848" y="50419"/>
                </a:lnTo>
                <a:lnTo>
                  <a:pt x="1476755" y="50419"/>
                </a:lnTo>
                <a:lnTo>
                  <a:pt x="1476755" y="24511"/>
                </a:lnTo>
                <a:close/>
              </a:path>
              <a:path w="2748915" h="78105">
                <a:moveTo>
                  <a:pt x="1502664" y="24511"/>
                </a:moveTo>
                <a:lnTo>
                  <a:pt x="1502664" y="50419"/>
                </a:lnTo>
                <a:lnTo>
                  <a:pt x="1528571" y="50546"/>
                </a:lnTo>
                <a:lnTo>
                  <a:pt x="1528571" y="24637"/>
                </a:lnTo>
                <a:lnTo>
                  <a:pt x="1502664" y="24511"/>
                </a:lnTo>
                <a:close/>
              </a:path>
              <a:path w="2748915" h="78105">
                <a:moveTo>
                  <a:pt x="1580388" y="24637"/>
                </a:moveTo>
                <a:lnTo>
                  <a:pt x="1554479" y="24637"/>
                </a:lnTo>
                <a:lnTo>
                  <a:pt x="1554479" y="50546"/>
                </a:lnTo>
                <a:lnTo>
                  <a:pt x="1580388" y="50546"/>
                </a:lnTo>
                <a:lnTo>
                  <a:pt x="1580388" y="24637"/>
                </a:lnTo>
                <a:close/>
              </a:path>
              <a:path w="2748915" h="78105">
                <a:moveTo>
                  <a:pt x="1632203" y="24637"/>
                </a:moveTo>
                <a:lnTo>
                  <a:pt x="1606295" y="24637"/>
                </a:lnTo>
                <a:lnTo>
                  <a:pt x="1606295" y="50546"/>
                </a:lnTo>
                <a:lnTo>
                  <a:pt x="1632203" y="50546"/>
                </a:lnTo>
                <a:lnTo>
                  <a:pt x="1632203" y="24637"/>
                </a:lnTo>
                <a:close/>
              </a:path>
              <a:path w="2748915" h="78105">
                <a:moveTo>
                  <a:pt x="1684019" y="24764"/>
                </a:moveTo>
                <a:lnTo>
                  <a:pt x="1658112" y="24764"/>
                </a:lnTo>
                <a:lnTo>
                  <a:pt x="1658112" y="50673"/>
                </a:lnTo>
                <a:lnTo>
                  <a:pt x="1684019" y="50673"/>
                </a:lnTo>
                <a:lnTo>
                  <a:pt x="1684019" y="24764"/>
                </a:lnTo>
                <a:close/>
              </a:path>
              <a:path w="2748915" h="78105">
                <a:moveTo>
                  <a:pt x="1735836" y="24764"/>
                </a:moveTo>
                <a:lnTo>
                  <a:pt x="1709927" y="24764"/>
                </a:lnTo>
                <a:lnTo>
                  <a:pt x="1709927" y="50673"/>
                </a:lnTo>
                <a:lnTo>
                  <a:pt x="1735836" y="50673"/>
                </a:lnTo>
                <a:lnTo>
                  <a:pt x="1735836" y="24764"/>
                </a:lnTo>
                <a:close/>
              </a:path>
              <a:path w="2748915" h="78105">
                <a:moveTo>
                  <a:pt x="1787652" y="24892"/>
                </a:moveTo>
                <a:lnTo>
                  <a:pt x="1761743" y="24892"/>
                </a:lnTo>
                <a:lnTo>
                  <a:pt x="1761743" y="50800"/>
                </a:lnTo>
                <a:lnTo>
                  <a:pt x="1787652" y="50800"/>
                </a:lnTo>
                <a:lnTo>
                  <a:pt x="1787652" y="24892"/>
                </a:lnTo>
                <a:close/>
              </a:path>
              <a:path w="2748915" h="78105">
                <a:moveTo>
                  <a:pt x="1839467" y="24892"/>
                </a:moveTo>
                <a:lnTo>
                  <a:pt x="1813559" y="24892"/>
                </a:lnTo>
                <a:lnTo>
                  <a:pt x="1813559" y="50800"/>
                </a:lnTo>
                <a:lnTo>
                  <a:pt x="1839467" y="50800"/>
                </a:lnTo>
                <a:lnTo>
                  <a:pt x="1839467" y="24892"/>
                </a:lnTo>
                <a:close/>
              </a:path>
              <a:path w="2748915" h="78105">
                <a:moveTo>
                  <a:pt x="1891283" y="25019"/>
                </a:moveTo>
                <a:lnTo>
                  <a:pt x="1865376" y="25019"/>
                </a:lnTo>
                <a:lnTo>
                  <a:pt x="1865376" y="50926"/>
                </a:lnTo>
                <a:lnTo>
                  <a:pt x="1891283" y="50926"/>
                </a:lnTo>
                <a:lnTo>
                  <a:pt x="1891283" y="25019"/>
                </a:lnTo>
                <a:close/>
              </a:path>
              <a:path w="2748915" h="78105">
                <a:moveTo>
                  <a:pt x="1943100" y="25019"/>
                </a:moveTo>
                <a:lnTo>
                  <a:pt x="1917191" y="25019"/>
                </a:lnTo>
                <a:lnTo>
                  <a:pt x="1917191" y="50926"/>
                </a:lnTo>
                <a:lnTo>
                  <a:pt x="1943100" y="50926"/>
                </a:lnTo>
                <a:lnTo>
                  <a:pt x="1943100" y="25019"/>
                </a:lnTo>
                <a:close/>
              </a:path>
              <a:path w="2748915" h="78105">
                <a:moveTo>
                  <a:pt x="1969007" y="25019"/>
                </a:moveTo>
                <a:lnTo>
                  <a:pt x="1969007" y="50926"/>
                </a:lnTo>
                <a:lnTo>
                  <a:pt x="1994915" y="51054"/>
                </a:lnTo>
                <a:lnTo>
                  <a:pt x="1994915" y="25146"/>
                </a:lnTo>
                <a:lnTo>
                  <a:pt x="1969007" y="25019"/>
                </a:lnTo>
                <a:close/>
              </a:path>
              <a:path w="2748915" h="78105">
                <a:moveTo>
                  <a:pt x="2046731" y="25146"/>
                </a:moveTo>
                <a:lnTo>
                  <a:pt x="2020824" y="25146"/>
                </a:lnTo>
                <a:lnTo>
                  <a:pt x="2020824" y="51054"/>
                </a:lnTo>
                <a:lnTo>
                  <a:pt x="2046731" y="51054"/>
                </a:lnTo>
                <a:lnTo>
                  <a:pt x="2046731" y="25146"/>
                </a:lnTo>
                <a:close/>
              </a:path>
              <a:path w="2748915" h="78105">
                <a:moveTo>
                  <a:pt x="2072639" y="25146"/>
                </a:moveTo>
                <a:lnTo>
                  <a:pt x="2072639" y="51054"/>
                </a:lnTo>
                <a:lnTo>
                  <a:pt x="2098548" y="51181"/>
                </a:lnTo>
                <a:lnTo>
                  <a:pt x="2098548" y="25273"/>
                </a:lnTo>
                <a:lnTo>
                  <a:pt x="2072639" y="25146"/>
                </a:lnTo>
                <a:close/>
              </a:path>
              <a:path w="2748915" h="78105">
                <a:moveTo>
                  <a:pt x="2150364" y="25273"/>
                </a:moveTo>
                <a:lnTo>
                  <a:pt x="2124455" y="25273"/>
                </a:lnTo>
                <a:lnTo>
                  <a:pt x="2124455" y="51181"/>
                </a:lnTo>
                <a:lnTo>
                  <a:pt x="2150364" y="51181"/>
                </a:lnTo>
                <a:lnTo>
                  <a:pt x="2150364" y="25273"/>
                </a:lnTo>
                <a:close/>
              </a:path>
              <a:path w="2748915" h="78105">
                <a:moveTo>
                  <a:pt x="2176271" y="25273"/>
                </a:moveTo>
                <a:lnTo>
                  <a:pt x="2176271" y="51181"/>
                </a:lnTo>
                <a:lnTo>
                  <a:pt x="2202179" y="51181"/>
                </a:lnTo>
                <a:lnTo>
                  <a:pt x="2202179" y="25400"/>
                </a:lnTo>
                <a:lnTo>
                  <a:pt x="2176271" y="25273"/>
                </a:lnTo>
                <a:close/>
              </a:path>
              <a:path w="2748915" h="78105">
                <a:moveTo>
                  <a:pt x="2253995" y="25400"/>
                </a:moveTo>
                <a:lnTo>
                  <a:pt x="2228088" y="25400"/>
                </a:lnTo>
                <a:lnTo>
                  <a:pt x="2228088" y="51308"/>
                </a:lnTo>
                <a:lnTo>
                  <a:pt x="2253995" y="51308"/>
                </a:lnTo>
                <a:lnTo>
                  <a:pt x="2253995" y="25400"/>
                </a:lnTo>
                <a:close/>
              </a:path>
              <a:path w="2748915" h="78105">
                <a:moveTo>
                  <a:pt x="2305812" y="25400"/>
                </a:moveTo>
                <a:lnTo>
                  <a:pt x="2279904" y="25400"/>
                </a:lnTo>
                <a:lnTo>
                  <a:pt x="2279904" y="51308"/>
                </a:lnTo>
                <a:lnTo>
                  <a:pt x="2305812" y="51308"/>
                </a:lnTo>
                <a:lnTo>
                  <a:pt x="2305812" y="25400"/>
                </a:lnTo>
                <a:close/>
              </a:path>
              <a:path w="2748915" h="78105">
                <a:moveTo>
                  <a:pt x="2357628" y="25526"/>
                </a:moveTo>
                <a:lnTo>
                  <a:pt x="2331719" y="25526"/>
                </a:lnTo>
                <a:lnTo>
                  <a:pt x="2331719" y="51435"/>
                </a:lnTo>
                <a:lnTo>
                  <a:pt x="2357628" y="51435"/>
                </a:lnTo>
                <a:lnTo>
                  <a:pt x="2357628" y="25526"/>
                </a:lnTo>
                <a:close/>
              </a:path>
              <a:path w="2748915" h="78105">
                <a:moveTo>
                  <a:pt x="2409443" y="25526"/>
                </a:moveTo>
                <a:lnTo>
                  <a:pt x="2383536" y="25526"/>
                </a:lnTo>
                <a:lnTo>
                  <a:pt x="2383536" y="51435"/>
                </a:lnTo>
                <a:lnTo>
                  <a:pt x="2409443" y="51435"/>
                </a:lnTo>
                <a:lnTo>
                  <a:pt x="2409443" y="25526"/>
                </a:lnTo>
                <a:close/>
              </a:path>
              <a:path w="2748915" h="78105">
                <a:moveTo>
                  <a:pt x="2461259" y="25654"/>
                </a:moveTo>
                <a:lnTo>
                  <a:pt x="2435352" y="25654"/>
                </a:lnTo>
                <a:lnTo>
                  <a:pt x="2435352" y="51562"/>
                </a:lnTo>
                <a:lnTo>
                  <a:pt x="2461259" y="51562"/>
                </a:lnTo>
                <a:lnTo>
                  <a:pt x="2461259" y="25654"/>
                </a:lnTo>
                <a:close/>
              </a:path>
              <a:path w="2748915" h="78105">
                <a:moveTo>
                  <a:pt x="2513076" y="25654"/>
                </a:moveTo>
                <a:lnTo>
                  <a:pt x="2487167" y="25654"/>
                </a:lnTo>
                <a:lnTo>
                  <a:pt x="2487167" y="51562"/>
                </a:lnTo>
                <a:lnTo>
                  <a:pt x="2513076" y="51562"/>
                </a:lnTo>
                <a:lnTo>
                  <a:pt x="2513076" y="25654"/>
                </a:lnTo>
                <a:close/>
              </a:path>
              <a:path w="2748915" h="78105">
                <a:moveTo>
                  <a:pt x="2538983" y="25654"/>
                </a:moveTo>
                <a:lnTo>
                  <a:pt x="2538983" y="51562"/>
                </a:lnTo>
                <a:lnTo>
                  <a:pt x="2564891" y="51688"/>
                </a:lnTo>
                <a:lnTo>
                  <a:pt x="2564891" y="25781"/>
                </a:lnTo>
                <a:lnTo>
                  <a:pt x="2538983" y="25654"/>
                </a:lnTo>
                <a:close/>
              </a:path>
              <a:path w="2748915" h="78105">
                <a:moveTo>
                  <a:pt x="2616707" y="25781"/>
                </a:moveTo>
                <a:lnTo>
                  <a:pt x="2590800" y="25781"/>
                </a:lnTo>
                <a:lnTo>
                  <a:pt x="2590800" y="51688"/>
                </a:lnTo>
                <a:lnTo>
                  <a:pt x="2616707" y="51688"/>
                </a:lnTo>
                <a:lnTo>
                  <a:pt x="2616707" y="25781"/>
                </a:lnTo>
                <a:close/>
              </a:path>
              <a:path w="2748915" h="78105">
                <a:moveTo>
                  <a:pt x="2642616" y="25781"/>
                </a:moveTo>
                <a:lnTo>
                  <a:pt x="2642616" y="51688"/>
                </a:lnTo>
                <a:lnTo>
                  <a:pt x="2668524" y="51816"/>
                </a:lnTo>
                <a:lnTo>
                  <a:pt x="2668524" y="25908"/>
                </a:lnTo>
                <a:lnTo>
                  <a:pt x="2642616" y="25781"/>
                </a:lnTo>
                <a:close/>
              </a:path>
              <a:path w="2748915" h="78105">
                <a:moveTo>
                  <a:pt x="2709671" y="0"/>
                </a:moveTo>
                <a:lnTo>
                  <a:pt x="2694545" y="3053"/>
                </a:lnTo>
                <a:lnTo>
                  <a:pt x="2682192" y="11382"/>
                </a:lnTo>
                <a:lnTo>
                  <a:pt x="2673863" y="23735"/>
                </a:lnTo>
                <a:lnTo>
                  <a:pt x="2670809" y="38862"/>
                </a:lnTo>
                <a:lnTo>
                  <a:pt x="2673863" y="53988"/>
                </a:lnTo>
                <a:lnTo>
                  <a:pt x="2682192" y="66341"/>
                </a:lnTo>
                <a:lnTo>
                  <a:pt x="2694545" y="74670"/>
                </a:lnTo>
                <a:lnTo>
                  <a:pt x="2709671" y="77724"/>
                </a:lnTo>
                <a:lnTo>
                  <a:pt x="2724798" y="74670"/>
                </a:lnTo>
                <a:lnTo>
                  <a:pt x="2737151" y="66341"/>
                </a:lnTo>
                <a:lnTo>
                  <a:pt x="2745480" y="53988"/>
                </a:lnTo>
                <a:lnTo>
                  <a:pt x="2745918" y="51816"/>
                </a:lnTo>
                <a:lnTo>
                  <a:pt x="2694431" y="51816"/>
                </a:lnTo>
                <a:lnTo>
                  <a:pt x="2694431" y="25908"/>
                </a:lnTo>
                <a:lnTo>
                  <a:pt x="2745918" y="25908"/>
                </a:lnTo>
                <a:lnTo>
                  <a:pt x="2745480" y="23735"/>
                </a:lnTo>
                <a:lnTo>
                  <a:pt x="2737151" y="11382"/>
                </a:lnTo>
                <a:lnTo>
                  <a:pt x="2724798" y="3053"/>
                </a:lnTo>
                <a:lnTo>
                  <a:pt x="2709671" y="0"/>
                </a:lnTo>
                <a:close/>
              </a:path>
              <a:path w="2748915" h="78105">
                <a:moveTo>
                  <a:pt x="2709671" y="25908"/>
                </a:moveTo>
                <a:lnTo>
                  <a:pt x="2694431" y="25908"/>
                </a:lnTo>
                <a:lnTo>
                  <a:pt x="2694431" y="51816"/>
                </a:lnTo>
                <a:lnTo>
                  <a:pt x="2709671" y="51816"/>
                </a:lnTo>
                <a:lnTo>
                  <a:pt x="2709671" y="25908"/>
                </a:lnTo>
                <a:close/>
              </a:path>
              <a:path w="2748915" h="78105">
                <a:moveTo>
                  <a:pt x="2745918" y="25908"/>
                </a:moveTo>
                <a:lnTo>
                  <a:pt x="2709671" y="25908"/>
                </a:lnTo>
                <a:lnTo>
                  <a:pt x="2709671" y="51816"/>
                </a:lnTo>
                <a:lnTo>
                  <a:pt x="2745918" y="51816"/>
                </a:lnTo>
                <a:lnTo>
                  <a:pt x="2748533" y="38862"/>
                </a:lnTo>
                <a:lnTo>
                  <a:pt x="2745918" y="25908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83711" y="1344548"/>
            <a:ext cx="3212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Kekurangan</a:t>
            </a:r>
            <a:r>
              <a:rPr sz="18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Ukuran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Instruksi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94715" y="2070353"/>
            <a:ext cx="3702050" cy="1275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15010" algn="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33CC33"/>
                </a:solidFill>
                <a:latin typeface="Verdana"/>
                <a:cs typeface="Verdana"/>
              </a:rPr>
              <a:t>Apabila </a:t>
            </a:r>
            <a:r>
              <a:rPr sz="1800" b="1" dirty="0">
                <a:solidFill>
                  <a:srgbClr val="33CC33"/>
                </a:solidFill>
                <a:latin typeface="Verdana"/>
                <a:cs typeface="Verdana"/>
              </a:rPr>
              <a:t>Terlalu </a:t>
            </a: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Pendek </a:t>
            </a:r>
            <a:r>
              <a:rPr sz="1800" b="1" spc="-60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Akan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terlalu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banyak instruksi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dalam </a:t>
            </a:r>
            <a:r>
              <a:rPr sz="1600" i="1" spc="-55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program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sehingga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banyak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waktu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 yang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terbuang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pengambilan</a:t>
            </a:r>
            <a:endParaRPr sz="1600">
              <a:latin typeface="Verdana"/>
              <a:cs typeface="Verdana"/>
            </a:endParaRPr>
          </a:p>
          <a:p>
            <a:pPr marR="8890" algn="r">
              <a:lnSpc>
                <a:spcPts val="1914"/>
              </a:lnSpc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9455" y="3564128"/>
            <a:ext cx="387413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5140" marR="5715" indent="-473075" algn="r">
              <a:lnSpc>
                <a:spcPct val="100000"/>
              </a:lnSpc>
              <a:spcBef>
                <a:spcPts val="95"/>
              </a:spcBef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Ukuran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program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bertambah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sehingga </a:t>
            </a:r>
            <a:r>
              <a:rPr sz="1600" i="1" spc="-55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kebutuhan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sz="16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juga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semakin</a:t>
            </a:r>
            <a:endParaRPr sz="16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bertambah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44871" y="2070353"/>
            <a:ext cx="366141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0000"/>
                </a:solidFill>
                <a:latin typeface="Verdana"/>
                <a:cs typeface="Verdana"/>
              </a:rPr>
              <a:t>Apabila 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Terlalu </a:t>
            </a: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Panjang 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menempati</a:t>
            </a:r>
            <a:r>
              <a:rPr sz="1600" i="1" spc="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ruang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memori </a:t>
            </a:r>
            <a:r>
              <a:rPr sz="1600" i="1" spc="-5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lebih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besar,</a:t>
            </a:r>
            <a:r>
              <a:rPr sz="16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meningkatkan 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kebutuhan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sz="16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sistem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44871" y="3320288"/>
            <a:ext cx="391223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Lebar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bus</a:t>
            </a:r>
            <a:r>
              <a:rPr sz="16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besar</a:t>
            </a:r>
            <a:r>
              <a:rPr sz="16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atau </a:t>
            </a:r>
            <a:r>
              <a:rPr sz="16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pengambilan</a:t>
            </a:r>
            <a:r>
              <a:rPr sz="16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r>
              <a:rPr sz="16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lebih</a:t>
            </a:r>
            <a:r>
              <a:rPr sz="16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6165D"/>
                </a:solidFill>
                <a:latin typeface="Verdana"/>
                <a:cs typeface="Verdana"/>
              </a:rPr>
              <a:t>memakan </a:t>
            </a:r>
            <a:r>
              <a:rPr sz="1600" i="1" spc="-5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i="1" spc="-10" dirty="0">
                <a:solidFill>
                  <a:srgbClr val="16165D"/>
                </a:solidFill>
                <a:latin typeface="Verdana"/>
                <a:cs typeface="Verdana"/>
              </a:rPr>
              <a:t>waktu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5423915"/>
            <a:ext cx="9144000" cy="1432560"/>
            <a:chOff x="761" y="5423915"/>
            <a:chExt cx="9144000" cy="1432560"/>
          </a:xfrm>
        </p:grpSpPr>
        <p:sp>
          <p:nvSpPr>
            <p:cNvPr id="3" name="object 3"/>
            <p:cNvSpPr/>
            <p:nvPr/>
          </p:nvSpPr>
          <p:spPr>
            <a:xfrm>
              <a:off x="7831835" y="5439155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4" h="654050">
                  <a:moveTo>
                    <a:pt x="566801" y="0"/>
                  </a:moveTo>
                  <a:lnTo>
                    <a:pt x="189103" y="0"/>
                  </a:lnTo>
                  <a:lnTo>
                    <a:pt x="0" y="326898"/>
                  </a:lnTo>
                  <a:lnTo>
                    <a:pt x="189103" y="653796"/>
                  </a:lnTo>
                  <a:lnTo>
                    <a:pt x="566801" y="653796"/>
                  </a:lnTo>
                  <a:lnTo>
                    <a:pt x="755904" y="326898"/>
                  </a:lnTo>
                  <a:lnTo>
                    <a:pt x="566801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25740" y="5428487"/>
              <a:ext cx="755903" cy="65379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825740" y="5428487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4" h="654050">
                  <a:moveTo>
                    <a:pt x="0" y="326898"/>
                  </a:moveTo>
                  <a:lnTo>
                    <a:pt x="189102" y="0"/>
                  </a:lnTo>
                  <a:lnTo>
                    <a:pt x="566801" y="0"/>
                  </a:lnTo>
                  <a:lnTo>
                    <a:pt x="755903" y="326898"/>
                  </a:lnTo>
                  <a:lnTo>
                    <a:pt x="566801" y="653796"/>
                  </a:lnTo>
                  <a:lnTo>
                    <a:pt x="189102" y="653796"/>
                  </a:lnTo>
                  <a:lnTo>
                    <a:pt x="0" y="326898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69935" y="5468111"/>
              <a:ext cx="662940" cy="57454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7869935" y="5468111"/>
              <a:ext cx="662940" cy="574675"/>
            </a:xfrm>
            <a:custGeom>
              <a:avLst/>
              <a:gdLst/>
              <a:ahLst/>
              <a:cxnLst/>
              <a:rect l="l" t="t" r="r" b="b"/>
              <a:pathLst>
                <a:path w="662940" h="574675">
                  <a:moveTo>
                    <a:pt x="0" y="287274"/>
                  </a:moveTo>
                  <a:lnTo>
                    <a:pt x="165989" y="0"/>
                  </a:lnTo>
                  <a:lnTo>
                    <a:pt x="496950" y="0"/>
                  </a:lnTo>
                  <a:lnTo>
                    <a:pt x="662940" y="287274"/>
                  </a:lnTo>
                  <a:lnTo>
                    <a:pt x="496950" y="574547"/>
                  </a:lnTo>
                  <a:lnTo>
                    <a:pt x="165989" y="574547"/>
                  </a:lnTo>
                  <a:lnTo>
                    <a:pt x="0" y="287274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146040" y="234442"/>
            <a:ext cx="33940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Format</a:t>
            </a:r>
            <a:r>
              <a:rPr sz="2800" spc="-60" dirty="0"/>
              <a:t> </a:t>
            </a:r>
            <a:r>
              <a:rPr sz="2800" spc="-5" dirty="0"/>
              <a:t>Instruksi</a:t>
            </a:r>
            <a:endParaRPr sz="2800"/>
          </a:p>
        </p:txBody>
      </p:sp>
      <p:sp>
        <p:nvSpPr>
          <p:cNvPr id="10" name="object 10"/>
          <p:cNvSpPr txBox="1"/>
          <p:nvPr/>
        </p:nvSpPr>
        <p:spPr>
          <a:xfrm>
            <a:off x="840435" y="920877"/>
            <a:ext cx="77857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15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Umumnya</a:t>
            </a:r>
            <a:r>
              <a:rPr sz="1800" b="1" spc="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format</a:t>
            </a:r>
            <a:r>
              <a:rPr sz="1800" b="1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instruksi</a:t>
            </a:r>
            <a:r>
              <a:rPr sz="1800" b="1" spc="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terdiri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atas</a:t>
            </a:r>
            <a:r>
              <a:rPr sz="1800" b="1" spc="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kode</a:t>
            </a:r>
            <a:r>
              <a:rPr sz="1800" b="1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operasi</a:t>
            </a:r>
            <a:r>
              <a:rPr sz="1800" b="1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dan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 operand.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Suatu</a:t>
            </a:r>
            <a:r>
              <a:rPr sz="1800" b="1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instruksi</a:t>
            </a:r>
            <a:r>
              <a:rPr sz="1800" b="1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memberikan</a:t>
            </a:r>
            <a:r>
              <a:rPr sz="1800" b="1" spc="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paling</a:t>
            </a:r>
            <a:r>
              <a:rPr sz="18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banyak</a:t>
            </a:r>
            <a:r>
              <a:rPr sz="1800" b="1" spc="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empat</a:t>
            </a:r>
            <a:r>
              <a:rPr sz="1800" b="1" spc="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informasi</a:t>
            </a:r>
            <a:r>
              <a:rPr sz="1800" b="1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pada</a:t>
            </a:r>
            <a:r>
              <a:rPr sz="18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CPU</a:t>
            </a:r>
            <a:r>
              <a:rPr sz="1800" b="1" spc="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321051" y="3048000"/>
            <a:ext cx="5366385" cy="538480"/>
            <a:chOff x="2321051" y="3048000"/>
            <a:chExt cx="5366385" cy="538480"/>
          </a:xfrm>
        </p:grpSpPr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40101" y="3067050"/>
              <a:ext cx="5327904" cy="499872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340101" y="3067050"/>
              <a:ext cx="5328285" cy="500380"/>
            </a:xfrm>
            <a:custGeom>
              <a:avLst/>
              <a:gdLst/>
              <a:ahLst/>
              <a:cxnLst/>
              <a:rect l="l" t="t" r="r" b="b"/>
              <a:pathLst>
                <a:path w="5328284" h="500379">
                  <a:moveTo>
                    <a:pt x="0" y="249936"/>
                  </a:moveTo>
                  <a:lnTo>
                    <a:pt x="4026" y="205006"/>
                  </a:lnTo>
                  <a:lnTo>
                    <a:pt x="15635" y="162719"/>
                  </a:lnTo>
                  <a:lnTo>
                    <a:pt x="34120" y="123782"/>
                  </a:lnTo>
                  <a:lnTo>
                    <a:pt x="58777" y="88900"/>
                  </a:lnTo>
                  <a:lnTo>
                    <a:pt x="88900" y="58777"/>
                  </a:lnTo>
                  <a:lnTo>
                    <a:pt x="123782" y="34120"/>
                  </a:lnTo>
                  <a:lnTo>
                    <a:pt x="162719" y="15635"/>
                  </a:lnTo>
                  <a:lnTo>
                    <a:pt x="205006" y="4026"/>
                  </a:lnTo>
                  <a:lnTo>
                    <a:pt x="249936" y="0"/>
                  </a:lnTo>
                  <a:lnTo>
                    <a:pt x="5077968" y="0"/>
                  </a:lnTo>
                  <a:lnTo>
                    <a:pt x="5122897" y="4026"/>
                  </a:lnTo>
                  <a:lnTo>
                    <a:pt x="5165184" y="15635"/>
                  </a:lnTo>
                  <a:lnTo>
                    <a:pt x="5204121" y="34120"/>
                  </a:lnTo>
                  <a:lnTo>
                    <a:pt x="5239004" y="58777"/>
                  </a:lnTo>
                  <a:lnTo>
                    <a:pt x="5269126" y="88900"/>
                  </a:lnTo>
                  <a:lnTo>
                    <a:pt x="5293783" y="123782"/>
                  </a:lnTo>
                  <a:lnTo>
                    <a:pt x="5312268" y="162719"/>
                  </a:lnTo>
                  <a:lnTo>
                    <a:pt x="5323877" y="205006"/>
                  </a:lnTo>
                  <a:lnTo>
                    <a:pt x="5327904" y="249936"/>
                  </a:lnTo>
                  <a:lnTo>
                    <a:pt x="5323877" y="294865"/>
                  </a:lnTo>
                  <a:lnTo>
                    <a:pt x="5312268" y="337152"/>
                  </a:lnTo>
                  <a:lnTo>
                    <a:pt x="5293783" y="376089"/>
                  </a:lnTo>
                  <a:lnTo>
                    <a:pt x="5269126" y="410971"/>
                  </a:lnTo>
                  <a:lnTo>
                    <a:pt x="5239004" y="441094"/>
                  </a:lnTo>
                  <a:lnTo>
                    <a:pt x="5204121" y="465751"/>
                  </a:lnTo>
                  <a:lnTo>
                    <a:pt x="5165184" y="484236"/>
                  </a:lnTo>
                  <a:lnTo>
                    <a:pt x="5122897" y="495845"/>
                  </a:lnTo>
                  <a:lnTo>
                    <a:pt x="5077968" y="499872"/>
                  </a:lnTo>
                  <a:lnTo>
                    <a:pt x="249936" y="499872"/>
                  </a:lnTo>
                  <a:lnTo>
                    <a:pt x="205006" y="495845"/>
                  </a:lnTo>
                  <a:lnTo>
                    <a:pt x="162719" y="484236"/>
                  </a:lnTo>
                  <a:lnTo>
                    <a:pt x="123782" y="465751"/>
                  </a:lnTo>
                  <a:lnTo>
                    <a:pt x="88899" y="441094"/>
                  </a:lnTo>
                  <a:lnTo>
                    <a:pt x="58777" y="410972"/>
                  </a:lnTo>
                  <a:lnTo>
                    <a:pt x="34120" y="376089"/>
                  </a:lnTo>
                  <a:lnTo>
                    <a:pt x="15635" y="337152"/>
                  </a:lnTo>
                  <a:lnTo>
                    <a:pt x="4026" y="294865"/>
                  </a:lnTo>
                  <a:lnTo>
                    <a:pt x="0" y="249936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492120" y="3180410"/>
            <a:ext cx="50711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Operasi</a:t>
            </a:r>
            <a:r>
              <a:rPr sz="1600" b="1" spc="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akan</a:t>
            </a:r>
            <a:r>
              <a:rPr sz="1600" b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dikerjakan</a:t>
            </a:r>
            <a:r>
              <a:rPr sz="1600" b="1" spc="6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oleh</a:t>
            </a:r>
            <a:r>
              <a:rPr sz="1600" b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821168" y="2961132"/>
            <a:ext cx="767080" cy="669290"/>
            <a:chOff x="7821168" y="2961132"/>
            <a:chExt cx="767080" cy="669290"/>
          </a:xfrm>
        </p:grpSpPr>
        <p:sp>
          <p:nvSpPr>
            <p:cNvPr id="16" name="object 16"/>
            <p:cNvSpPr/>
            <p:nvPr/>
          </p:nvSpPr>
          <p:spPr>
            <a:xfrm>
              <a:off x="7831836" y="2976372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4" h="654050">
                  <a:moveTo>
                    <a:pt x="566801" y="0"/>
                  </a:moveTo>
                  <a:lnTo>
                    <a:pt x="189103" y="0"/>
                  </a:lnTo>
                  <a:lnTo>
                    <a:pt x="0" y="326898"/>
                  </a:lnTo>
                  <a:lnTo>
                    <a:pt x="189103" y="653795"/>
                  </a:lnTo>
                  <a:lnTo>
                    <a:pt x="566801" y="653795"/>
                  </a:lnTo>
                  <a:lnTo>
                    <a:pt x="755904" y="326898"/>
                  </a:lnTo>
                  <a:lnTo>
                    <a:pt x="566801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25740" y="2965704"/>
              <a:ext cx="755903" cy="653796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7825740" y="2965704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4" h="654050">
                  <a:moveTo>
                    <a:pt x="0" y="326898"/>
                  </a:moveTo>
                  <a:lnTo>
                    <a:pt x="189102" y="0"/>
                  </a:lnTo>
                  <a:lnTo>
                    <a:pt x="566801" y="0"/>
                  </a:lnTo>
                  <a:lnTo>
                    <a:pt x="755903" y="326898"/>
                  </a:lnTo>
                  <a:lnTo>
                    <a:pt x="566801" y="653796"/>
                  </a:lnTo>
                  <a:lnTo>
                    <a:pt x="189102" y="653796"/>
                  </a:lnTo>
                  <a:lnTo>
                    <a:pt x="0" y="326898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69936" y="3005328"/>
              <a:ext cx="662940" cy="574548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7869936" y="3005328"/>
              <a:ext cx="662940" cy="574675"/>
            </a:xfrm>
            <a:custGeom>
              <a:avLst/>
              <a:gdLst/>
              <a:ahLst/>
              <a:cxnLst/>
              <a:rect l="l" t="t" r="r" b="b"/>
              <a:pathLst>
                <a:path w="662940" h="574675">
                  <a:moveTo>
                    <a:pt x="0" y="287274"/>
                  </a:moveTo>
                  <a:lnTo>
                    <a:pt x="165989" y="0"/>
                  </a:lnTo>
                  <a:lnTo>
                    <a:pt x="496950" y="0"/>
                  </a:lnTo>
                  <a:lnTo>
                    <a:pt x="662940" y="287274"/>
                  </a:lnTo>
                  <a:lnTo>
                    <a:pt x="496950" y="574548"/>
                  </a:lnTo>
                  <a:lnTo>
                    <a:pt x="165989" y="574548"/>
                  </a:lnTo>
                  <a:lnTo>
                    <a:pt x="0" y="287274"/>
                  </a:lnTo>
                  <a:close/>
                </a:path>
              </a:pathLst>
            </a:custGeom>
            <a:ln w="9143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8124570" y="3091688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321051" y="3817620"/>
            <a:ext cx="5364480" cy="538480"/>
            <a:chOff x="2321051" y="3817620"/>
            <a:chExt cx="5364480" cy="538480"/>
          </a:xfrm>
        </p:grpSpPr>
        <p:pic>
          <p:nvPicPr>
            <p:cNvPr id="23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40101" y="3836670"/>
              <a:ext cx="5326380" cy="499872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2340101" y="3836670"/>
              <a:ext cx="5326380" cy="500380"/>
            </a:xfrm>
            <a:custGeom>
              <a:avLst/>
              <a:gdLst/>
              <a:ahLst/>
              <a:cxnLst/>
              <a:rect l="l" t="t" r="r" b="b"/>
              <a:pathLst>
                <a:path w="5326380" h="500379">
                  <a:moveTo>
                    <a:pt x="0" y="249935"/>
                  </a:moveTo>
                  <a:lnTo>
                    <a:pt x="4026" y="205006"/>
                  </a:lnTo>
                  <a:lnTo>
                    <a:pt x="15635" y="162719"/>
                  </a:lnTo>
                  <a:lnTo>
                    <a:pt x="34120" y="123782"/>
                  </a:lnTo>
                  <a:lnTo>
                    <a:pt x="58777" y="88899"/>
                  </a:lnTo>
                  <a:lnTo>
                    <a:pt x="88900" y="58777"/>
                  </a:lnTo>
                  <a:lnTo>
                    <a:pt x="123782" y="34120"/>
                  </a:lnTo>
                  <a:lnTo>
                    <a:pt x="162719" y="15635"/>
                  </a:lnTo>
                  <a:lnTo>
                    <a:pt x="205006" y="4026"/>
                  </a:lnTo>
                  <a:lnTo>
                    <a:pt x="249936" y="0"/>
                  </a:lnTo>
                  <a:lnTo>
                    <a:pt x="5076444" y="0"/>
                  </a:lnTo>
                  <a:lnTo>
                    <a:pt x="5121373" y="4026"/>
                  </a:lnTo>
                  <a:lnTo>
                    <a:pt x="5163660" y="15635"/>
                  </a:lnTo>
                  <a:lnTo>
                    <a:pt x="5202597" y="34120"/>
                  </a:lnTo>
                  <a:lnTo>
                    <a:pt x="5237480" y="58777"/>
                  </a:lnTo>
                  <a:lnTo>
                    <a:pt x="5267602" y="88899"/>
                  </a:lnTo>
                  <a:lnTo>
                    <a:pt x="5292259" y="123782"/>
                  </a:lnTo>
                  <a:lnTo>
                    <a:pt x="5310744" y="162719"/>
                  </a:lnTo>
                  <a:lnTo>
                    <a:pt x="5322353" y="205006"/>
                  </a:lnTo>
                  <a:lnTo>
                    <a:pt x="5326380" y="249935"/>
                  </a:lnTo>
                  <a:lnTo>
                    <a:pt x="5322353" y="294865"/>
                  </a:lnTo>
                  <a:lnTo>
                    <a:pt x="5310744" y="337152"/>
                  </a:lnTo>
                  <a:lnTo>
                    <a:pt x="5292259" y="376089"/>
                  </a:lnTo>
                  <a:lnTo>
                    <a:pt x="5267602" y="410972"/>
                  </a:lnTo>
                  <a:lnTo>
                    <a:pt x="5237480" y="441094"/>
                  </a:lnTo>
                  <a:lnTo>
                    <a:pt x="5202597" y="465751"/>
                  </a:lnTo>
                  <a:lnTo>
                    <a:pt x="5163660" y="484236"/>
                  </a:lnTo>
                  <a:lnTo>
                    <a:pt x="5121373" y="495845"/>
                  </a:lnTo>
                  <a:lnTo>
                    <a:pt x="5076444" y="499871"/>
                  </a:lnTo>
                  <a:lnTo>
                    <a:pt x="249936" y="499871"/>
                  </a:lnTo>
                  <a:lnTo>
                    <a:pt x="205006" y="495845"/>
                  </a:lnTo>
                  <a:lnTo>
                    <a:pt x="162719" y="484236"/>
                  </a:lnTo>
                  <a:lnTo>
                    <a:pt x="123782" y="465751"/>
                  </a:lnTo>
                  <a:lnTo>
                    <a:pt x="88899" y="441094"/>
                  </a:lnTo>
                  <a:lnTo>
                    <a:pt x="58777" y="410971"/>
                  </a:lnTo>
                  <a:lnTo>
                    <a:pt x="34120" y="376089"/>
                  </a:lnTo>
                  <a:lnTo>
                    <a:pt x="15635" y="337152"/>
                  </a:lnTo>
                  <a:lnTo>
                    <a:pt x="4026" y="294865"/>
                  </a:lnTo>
                  <a:lnTo>
                    <a:pt x="0" y="249935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828925" y="3950970"/>
            <a:ext cx="46824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Operand</a:t>
            </a:r>
            <a:r>
              <a:rPr sz="1600" b="1" spc="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(data)</a:t>
            </a:r>
            <a:r>
              <a:rPr sz="1600" b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600" b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harus</a:t>
            </a:r>
            <a:r>
              <a:rPr sz="1600" b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dioperasikan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7815071" y="3723132"/>
            <a:ext cx="767080" cy="669290"/>
            <a:chOff x="7815071" y="3723132"/>
            <a:chExt cx="767080" cy="669290"/>
          </a:xfrm>
        </p:grpSpPr>
        <p:sp>
          <p:nvSpPr>
            <p:cNvPr id="27" name="object 27"/>
            <p:cNvSpPr/>
            <p:nvPr/>
          </p:nvSpPr>
          <p:spPr>
            <a:xfrm>
              <a:off x="7825739" y="3738372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4" h="654050">
                  <a:moveTo>
                    <a:pt x="566801" y="0"/>
                  </a:moveTo>
                  <a:lnTo>
                    <a:pt x="189102" y="0"/>
                  </a:lnTo>
                  <a:lnTo>
                    <a:pt x="0" y="326897"/>
                  </a:lnTo>
                  <a:lnTo>
                    <a:pt x="189102" y="653795"/>
                  </a:lnTo>
                  <a:lnTo>
                    <a:pt x="566801" y="653795"/>
                  </a:lnTo>
                  <a:lnTo>
                    <a:pt x="755903" y="326897"/>
                  </a:lnTo>
                  <a:lnTo>
                    <a:pt x="566801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819643" y="3727704"/>
              <a:ext cx="754379" cy="653795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7819643" y="3727704"/>
              <a:ext cx="754380" cy="654050"/>
            </a:xfrm>
            <a:custGeom>
              <a:avLst/>
              <a:gdLst/>
              <a:ahLst/>
              <a:cxnLst/>
              <a:rect l="l" t="t" r="r" b="b"/>
              <a:pathLst>
                <a:path w="754379" h="654050">
                  <a:moveTo>
                    <a:pt x="0" y="326898"/>
                  </a:moveTo>
                  <a:lnTo>
                    <a:pt x="189102" y="0"/>
                  </a:lnTo>
                  <a:lnTo>
                    <a:pt x="565276" y="0"/>
                  </a:lnTo>
                  <a:lnTo>
                    <a:pt x="754379" y="326898"/>
                  </a:lnTo>
                  <a:lnTo>
                    <a:pt x="565276" y="653796"/>
                  </a:lnTo>
                  <a:lnTo>
                    <a:pt x="189102" y="653796"/>
                  </a:lnTo>
                  <a:lnTo>
                    <a:pt x="0" y="326898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863839" y="3767328"/>
              <a:ext cx="662939" cy="574548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7863839" y="3767328"/>
              <a:ext cx="662940" cy="574675"/>
            </a:xfrm>
            <a:custGeom>
              <a:avLst/>
              <a:gdLst/>
              <a:ahLst/>
              <a:cxnLst/>
              <a:rect l="l" t="t" r="r" b="b"/>
              <a:pathLst>
                <a:path w="662940" h="574675">
                  <a:moveTo>
                    <a:pt x="0" y="287274"/>
                  </a:moveTo>
                  <a:lnTo>
                    <a:pt x="165988" y="0"/>
                  </a:lnTo>
                  <a:lnTo>
                    <a:pt x="496950" y="0"/>
                  </a:lnTo>
                  <a:lnTo>
                    <a:pt x="662939" y="287274"/>
                  </a:lnTo>
                  <a:lnTo>
                    <a:pt x="496950" y="574548"/>
                  </a:lnTo>
                  <a:lnTo>
                    <a:pt x="165988" y="574548"/>
                  </a:lnTo>
                  <a:lnTo>
                    <a:pt x="0" y="287274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8118093" y="3831717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304800" y="4654296"/>
            <a:ext cx="7374890" cy="538480"/>
            <a:chOff x="304800" y="4654296"/>
            <a:chExt cx="7374890" cy="538480"/>
          </a:xfrm>
        </p:grpSpPr>
        <p:pic>
          <p:nvPicPr>
            <p:cNvPr id="34" name="object 3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23850" y="4673346"/>
              <a:ext cx="7336535" cy="499872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323850" y="4673346"/>
              <a:ext cx="7336790" cy="500380"/>
            </a:xfrm>
            <a:custGeom>
              <a:avLst/>
              <a:gdLst/>
              <a:ahLst/>
              <a:cxnLst/>
              <a:rect l="l" t="t" r="r" b="b"/>
              <a:pathLst>
                <a:path w="7336790" h="500379">
                  <a:moveTo>
                    <a:pt x="0" y="249935"/>
                  </a:moveTo>
                  <a:lnTo>
                    <a:pt x="4026" y="205006"/>
                  </a:lnTo>
                  <a:lnTo>
                    <a:pt x="15636" y="162719"/>
                  </a:lnTo>
                  <a:lnTo>
                    <a:pt x="34123" y="123782"/>
                  </a:lnTo>
                  <a:lnTo>
                    <a:pt x="58781" y="88899"/>
                  </a:lnTo>
                  <a:lnTo>
                    <a:pt x="88905" y="58777"/>
                  </a:lnTo>
                  <a:lnTo>
                    <a:pt x="123788" y="34120"/>
                  </a:lnTo>
                  <a:lnTo>
                    <a:pt x="162725" y="15635"/>
                  </a:lnTo>
                  <a:lnTo>
                    <a:pt x="205009" y="4026"/>
                  </a:lnTo>
                  <a:lnTo>
                    <a:pt x="249936" y="0"/>
                  </a:lnTo>
                  <a:lnTo>
                    <a:pt x="7086600" y="0"/>
                  </a:lnTo>
                  <a:lnTo>
                    <a:pt x="7131529" y="4026"/>
                  </a:lnTo>
                  <a:lnTo>
                    <a:pt x="7173816" y="15635"/>
                  </a:lnTo>
                  <a:lnTo>
                    <a:pt x="7212753" y="34120"/>
                  </a:lnTo>
                  <a:lnTo>
                    <a:pt x="7247636" y="58777"/>
                  </a:lnTo>
                  <a:lnTo>
                    <a:pt x="7277758" y="88899"/>
                  </a:lnTo>
                  <a:lnTo>
                    <a:pt x="7302415" y="123782"/>
                  </a:lnTo>
                  <a:lnTo>
                    <a:pt x="7320900" y="162719"/>
                  </a:lnTo>
                  <a:lnTo>
                    <a:pt x="7332509" y="205006"/>
                  </a:lnTo>
                  <a:lnTo>
                    <a:pt x="7336535" y="249935"/>
                  </a:lnTo>
                  <a:lnTo>
                    <a:pt x="7332509" y="294865"/>
                  </a:lnTo>
                  <a:lnTo>
                    <a:pt x="7320900" y="337152"/>
                  </a:lnTo>
                  <a:lnTo>
                    <a:pt x="7302415" y="376089"/>
                  </a:lnTo>
                  <a:lnTo>
                    <a:pt x="7277758" y="410972"/>
                  </a:lnTo>
                  <a:lnTo>
                    <a:pt x="7247636" y="441094"/>
                  </a:lnTo>
                  <a:lnTo>
                    <a:pt x="7212753" y="465751"/>
                  </a:lnTo>
                  <a:lnTo>
                    <a:pt x="7173816" y="484236"/>
                  </a:lnTo>
                  <a:lnTo>
                    <a:pt x="7131529" y="495845"/>
                  </a:lnTo>
                  <a:lnTo>
                    <a:pt x="7086600" y="499871"/>
                  </a:lnTo>
                  <a:lnTo>
                    <a:pt x="249936" y="499871"/>
                  </a:lnTo>
                  <a:lnTo>
                    <a:pt x="205009" y="495845"/>
                  </a:lnTo>
                  <a:lnTo>
                    <a:pt x="162725" y="484236"/>
                  </a:lnTo>
                  <a:lnTo>
                    <a:pt x="123788" y="465751"/>
                  </a:lnTo>
                  <a:lnTo>
                    <a:pt x="88905" y="441094"/>
                  </a:lnTo>
                  <a:lnTo>
                    <a:pt x="58781" y="410971"/>
                  </a:lnTo>
                  <a:lnTo>
                    <a:pt x="34123" y="376089"/>
                  </a:lnTo>
                  <a:lnTo>
                    <a:pt x="15636" y="337152"/>
                  </a:lnTo>
                  <a:lnTo>
                    <a:pt x="4026" y="294865"/>
                  </a:lnTo>
                  <a:lnTo>
                    <a:pt x="0" y="249935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475589" y="4787646"/>
            <a:ext cx="70167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Lokasi</a:t>
            </a:r>
            <a:r>
              <a:rPr sz="1600" b="1" spc="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(memori</a:t>
            </a:r>
            <a:r>
              <a:rPr sz="1600" b="1" spc="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atau</a:t>
            </a:r>
            <a:r>
              <a:rPr sz="1600" b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register)</a:t>
            </a:r>
            <a:r>
              <a:rPr sz="1600" b="1" spc="5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dimana</a:t>
            </a:r>
            <a:r>
              <a:rPr sz="1600" b="1" spc="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hasil</a:t>
            </a:r>
            <a:r>
              <a:rPr sz="1600" b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operasi</a:t>
            </a:r>
            <a:r>
              <a:rPr sz="1600" b="1" spc="5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disimpan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7783068" y="4581144"/>
            <a:ext cx="767080" cy="670560"/>
            <a:chOff x="7783068" y="4581144"/>
            <a:chExt cx="767080" cy="670560"/>
          </a:xfrm>
        </p:grpSpPr>
        <p:sp>
          <p:nvSpPr>
            <p:cNvPr id="38" name="object 38"/>
            <p:cNvSpPr/>
            <p:nvPr/>
          </p:nvSpPr>
          <p:spPr>
            <a:xfrm>
              <a:off x="7793736" y="4597908"/>
              <a:ext cx="756285" cy="654050"/>
            </a:xfrm>
            <a:custGeom>
              <a:avLst/>
              <a:gdLst/>
              <a:ahLst/>
              <a:cxnLst/>
              <a:rect l="l" t="t" r="r" b="b"/>
              <a:pathLst>
                <a:path w="756284" h="654050">
                  <a:moveTo>
                    <a:pt x="566801" y="0"/>
                  </a:moveTo>
                  <a:lnTo>
                    <a:pt x="189103" y="0"/>
                  </a:lnTo>
                  <a:lnTo>
                    <a:pt x="0" y="326898"/>
                  </a:lnTo>
                  <a:lnTo>
                    <a:pt x="189103" y="653796"/>
                  </a:lnTo>
                  <a:lnTo>
                    <a:pt x="566801" y="653796"/>
                  </a:lnTo>
                  <a:lnTo>
                    <a:pt x="755904" y="326898"/>
                  </a:lnTo>
                  <a:lnTo>
                    <a:pt x="566801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787640" y="4585716"/>
              <a:ext cx="755903" cy="655319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7787640" y="4585716"/>
              <a:ext cx="756285" cy="655320"/>
            </a:xfrm>
            <a:custGeom>
              <a:avLst/>
              <a:gdLst/>
              <a:ahLst/>
              <a:cxnLst/>
              <a:rect l="l" t="t" r="r" b="b"/>
              <a:pathLst>
                <a:path w="756284" h="655320">
                  <a:moveTo>
                    <a:pt x="0" y="327659"/>
                  </a:moveTo>
                  <a:lnTo>
                    <a:pt x="189483" y="0"/>
                  </a:lnTo>
                  <a:lnTo>
                    <a:pt x="566419" y="0"/>
                  </a:lnTo>
                  <a:lnTo>
                    <a:pt x="755903" y="327659"/>
                  </a:lnTo>
                  <a:lnTo>
                    <a:pt x="566419" y="655319"/>
                  </a:lnTo>
                  <a:lnTo>
                    <a:pt x="189483" y="655319"/>
                  </a:lnTo>
                  <a:lnTo>
                    <a:pt x="0" y="327659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831836" y="4626864"/>
              <a:ext cx="662940" cy="574548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7831836" y="4626864"/>
              <a:ext cx="662940" cy="574675"/>
            </a:xfrm>
            <a:custGeom>
              <a:avLst/>
              <a:gdLst/>
              <a:ahLst/>
              <a:cxnLst/>
              <a:rect l="l" t="t" r="r" b="b"/>
              <a:pathLst>
                <a:path w="662940" h="574675">
                  <a:moveTo>
                    <a:pt x="0" y="287274"/>
                  </a:moveTo>
                  <a:lnTo>
                    <a:pt x="165989" y="0"/>
                  </a:lnTo>
                  <a:lnTo>
                    <a:pt x="496950" y="0"/>
                  </a:lnTo>
                  <a:lnTo>
                    <a:pt x="662940" y="287274"/>
                  </a:lnTo>
                  <a:lnTo>
                    <a:pt x="496950" y="574548"/>
                  </a:lnTo>
                  <a:lnTo>
                    <a:pt x="165989" y="574548"/>
                  </a:lnTo>
                  <a:lnTo>
                    <a:pt x="0" y="287274"/>
                  </a:lnTo>
                  <a:close/>
                </a:path>
              </a:pathLst>
            </a:custGeom>
            <a:ln w="9143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8086470" y="4690617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342900" y="5495544"/>
            <a:ext cx="7374890" cy="538480"/>
            <a:chOff x="342900" y="5495544"/>
            <a:chExt cx="7374890" cy="538480"/>
          </a:xfrm>
        </p:grpSpPr>
        <p:pic>
          <p:nvPicPr>
            <p:cNvPr id="45" name="object 4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61950" y="5514594"/>
              <a:ext cx="7336535" cy="499872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361950" y="5514594"/>
              <a:ext cx="7336790" cy="500380"/>
            </a:xfrm>
            <a:custGeom>
              <a:avLst/>
              <a:gdLst/>
              <a:ahLst/>
              <a:cxnLst/>
              <a:rect l="l" t="t" r="r" b="b"/>
              <a:pathLst>
                <a:path w="7336790" h="500379">
                  <a:moveTo>
                    <a:pt x="0" y="249935"/>
                  </a:moveTo>
                  <a:lnTo>
                    <a:pt x="4026" y="205009"/>
                  </a:lnTo>
                  <a:lnTo>
                    <a:pt x="15636" y="162725"/>
                  </a:lnTo>
                  <a:lnTo>
                    <a:pt x="34123" y="123788"/>
                  </a:lnTo>
                  <a:lnTo>
                    <a:pt x="58781" y="88905"/>
                  </a:lnTo>
                  <a:lnTo>
                    <a:pt x="88905" y="58781"/>
                  </a:lnTo>
                  <a:lnTo>
                    <a:pt x="123788" y="34123"/>
                  </a:lnTo>
                  <a:lnTo>
                    <a:pt x="162725" y="15636"/>
                  </a:lnTo>
                  <a:lnTo>
                    <a:pt x="205009" y="4026"/>
                  </a:lnTo>
                  <a:lnTo>
                    <a:pt x="249936" y="0"/>
                  </a:lnTo>
                  <a:lnTo>
                    <a:pt x="7086600" y="0"/>
                  </a:lnTo>
                  <a:lnTo>
                    <a:pt x="7131529" y="4026"/>
                  </a:lnTo>
                  <a:lnTo>
                    <a:pt x="7173816" y="15636"/>
                  </a:lnTo>
                  <a:lnTo>
                    <a:pt x="7212753" y="34123"/>
                  </a:lnTo>
                  <a:lnTo>
                    <a:pt x="7247636" y="58781"/>
                  </a:lnTo>
                  <a:lnTo>
                    <a:pt x="7277758" y="88905"/>
                  </a:lnTo>
                  <a:lnTo>
                    <a:pt x="7302415" y="123788"/>
                  </a:lnTo>
                  <a:lnTo>
                    <a:pt x="7320900" y="162725"/>
                  </a:lnTo>
                  <a:lnTo>
                    <a:pt x="7332509" y="205009"/>
                  </a:lnTo>
                  <a:lnTo>
                    <a:pt x="7336535" y="249935"/>
                  </a:lnTo>
                  <a:lnTo>
                    <a:pt x="7332509" y="294862"/>
                  </a:lnTo>
                  <a:lnTo>
                    <a:pt x="7320900" y="337146"/>
                  </a:lnTo>
                  <a:lnTo>
                    <a:pt x="7302415" y="376083"/>
                  </a:lnTo>
                  <a:lnTo>
                    <a:pt x="7277758" y="410966"/>
                  </a:lnTo>
                  <a:lnTo>
                    <a:pt x="7247636" y="441090"/>
                  </a:lnTo>
                  <a:lnTo>
                    <a:pt x="7212753" y="465748"/>
                  </a:lnTo>
                  <a:lnTo>
                    <a:pt x="7173816" y="484235"/>
                  </a:lnTo>
                  <a:lnTo>
                    <a:pt x="7131529" y="495845"/>
                  </a:lnTo>
                  <a:lnTo>
                    <a:pt x="7086600" y="499871"/>
                  </a:lnTo>
                  <a:lnTo>
                    <a:pt x="249936" y="499871"/>
                  </a:lnTo>
                  <a:lnTo>
                    <a:pt x="205009" y="495845"/>
                  </a:lnTo>
                  <a:lnTo>
                    <a:pt x="162725" y="484235"/>
                  </a:lnTo>
                  <a:lnTo>
                    <a:pt x="123788" y="465748"/>
                  </a:lnTo>
                  <a:lnTo>
                    <a:pt x="88905" y="441090"/>
                  </a:lnTo>
                  <a:lnTo>
                    <a:pt x="58781" y="410966"/>
                  </a:lnTo>
                  <a:lnTo>
                    <a:pt x="34123" y="376083"/>
                  </a:lnTo>
                  <a:lnTo>
                    <a:pt x="15636" y="337146"/>
                  </a:lnTo>
                  <a:lnTo>
                    <a:pt x="4026" y="294862"/>
                  </a:lnTo>
                  <a:lnTo>
                    <a:pt x="0" y="249935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513689" y="5629147"/>
            <a:ext cx="662050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Lokasi</a:t>
            </a:r>
            <a:r>
              <a:rPr sz="1600" b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memori</a:t>
            </a:r>
            <a:r>
              <a:rPr sz="1600" b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dimana</a:t>
            </a:r>
            <a:r>
              <a:rPr sz="1600" b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r>
              <a:rPr sz="1600" b="1" spc="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berikutnya</a:t>
            </a:r>
            <a:r>
              <a:rPr sz="1600" b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harus</a:t>
            </a:r>
            <a:r>
              <a:rPr sz="1600" b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16165D"/>
                </a:solidFill>
                <a:latin typeface="Verdana"/>
                <a:cs typeface="Verdana"/>
              </a:rPr>
              <a:t>diambil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52" name="object 5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8123681" y="5532526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49" name="object 49"/>
          <p:cNvGraphicFramePr>
            <a:graphicFrameLocks noGrp="1"/>
          </p:cNvGraphicFramePr>
          <p:nvPr/>
        </p:nvGraphicFramePr>
        <p:xfrm>
          <a:off x="356895" y="1766442"/>
          <a:ext cx="8255633" cy="10714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9570"/>
                <a:gridCol w="1639570"/>
                <a:gridCol w="1639569"/>
                <a:gridCol w="1639570"/>
                <a:gridCol w="1697354"/>
              </a:tblGrid>
              <a:tr h="10714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ADD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Opcode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170180" marR="161925" indent="1962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Alamat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Operand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107314" marR="99695" indent="25907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Alamat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Operand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II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502284" marR="358775" indent="-1358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amat 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Hasil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147320" marR="138430" indent="254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Alamat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Instruksi 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Be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ikutnya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39846" y="234442"/>
            <a:ext cx="52012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Pengalamatan</a:t>
            </a:r>
            <a:r>
              <a:rPr sz="2800" dirty="0"/>
              <a:t> </a:t>
            </a:r>
            <a:r>
              <a:rPr sz="2800" spc="-5" dirty="0"/>
              <a:t>Immediete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302768" y="2751201"/>
            <a:ext cx="8561070" cy="2366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620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Pengalamatan</a:t>
            </a:r>
            <a:r>
              <a:rPr sz="1800" b="1" spc="-7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Immediete</a:t>
            </a:r>
            <a:endParaRPr sz="18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Merupakan mode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pengalamatan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tidak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melakukan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aktivitas</a:t>
            </a:r>
            <a:endParaRPr sz="1800">
              <a:latin typeface="Verdana"/>
              <a:cs typeface="Verdana"/>
            </a:endParaRPr>
          </a:p>
          <a:p>
            <a:pPr marL="12700" marR="5715" indent="603885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pengambilan operand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Tanda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#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digunakan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menunjukkan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bahwa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konstanta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yang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mengikuti</a:t>
            </a:r>
            <a:endParaRPr sz="180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tanda tersebut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adalah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immediate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operand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Verdana"/>
              <a:cs typeface="Verdana"/>
            </a:endParaRPr>
          </a:p>
          <a:p>
            <a:pPr marR="25400" algn="r">
              <a:lnSpc>
                <a:spcPct val="100000"/>
              </a:lnSpc>
            </a:pPr>
            <a:r>
              <a:rPr sz="2200" b="1" i="1" spc="-5" dirty="0">
                <a:solidFill>
                  <a:srgbClr val="FF0000"/>
                </a:solidFill>
                <a:latin typeface="Verdana"/>
                <a:cs typeface="Verdana"/>
              </a:rPr>
              <a:t>MOVE</a:t>
            </a:r>
            <a:r>
              <a:rPr sz="2200" b="1" i="1" spc="-4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spc="-10" dirty="0">
                <a:solidFill>
                  <a:srgbClr val="FF0000"/>
                </a:solidFill>
                <a:latin typeface="Verdana"/>
                <a:cs typeface="Verdana"/>
              </a:rPr>
              <a:t>#26,</a:t>
            </a:r>
            <a:r>
              <a:rPr sz="2200" b="1" i="1" spc="-2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spc="-10" dirty="0">
                <a:solidFill>
                  <a:srgbClr val="FF0000"/>
                </a:solidFill>
                <a:latin typeface="Verdana"/>
                <a:cs typeface="Verdana"/>
              </a:rPr>
              <a:t>R1</a:t>
            </a:r>
            <a:endParaRPr sz="2200">
              <a:latin typeface="Verdana"/>
              <a:cs typeface="Verdana"/>
            </a:endParaRPr>
          </a:p>
          <a:p>
            <a:pPr marR="25400" algn="r">
              <a:lnSpc>
                <a:spcPct val="100000"/>
              </a:lnSpc>
            </a:pPr>
            <a:r>
              <a:rPr sz="2200" b="1" i="1" spc="-5" dirty="0">
                <a:solidFill>
                  <a:srgbClr val="FF0000"/>
                </a:solidFill>
                <a:latin typeface="Verdana"/>
                <a:cs typeface="Verdana"/>
              </a:rPr>
              <a:t>ADD</a:t>
            </a:r>
            <a:r>
              <a:rPr sz="2200" b="1" i="1" spc="-5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spc="-5" dirty="0">
                <a:solidFill>
                  <a:srgbClr val="FF0000"/>
                </a:solidFill>
                <a:latin typeface="Verdana"/>
                <a:cs typeface="Verdana"/>
              </a:rPr>
              <a:t>#26,</a:t>
            </a:r>
            <a:r>
              <a:rPr sz="2200" b="1" i="1" spc="-4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spc="-10" dirty="0">
                <a:solidFill>
                  <a:srgbClr val="FF0000"/>
                </a:solidFill>
                <a:latin typeface="Verdana"/>
                <a:cs typeface="Verdana"/>
              </a:rPr>
              <a:t>R1</a:t>
            </a:r>
            <a:endParaRPr sz="2200">
              <a:latin typeface="Verdana"/>
              <a:cs typeface="Verdan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072257" y="1694433"/>
          <a:ext cx="3279140" cy="4881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9570"/>
                <a:gridCol w="1639570"/>
              </a:tblGrid>
              <a:tr h="488188"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b="1" spc="-5" dirty="0">
                          <a:latin typeface="Verdana"/>
                          <a:cs typeface="Verdana"/>
                        </a:rPr>
                        <a:t>OPCode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b="1" spc="-5" dirty="0">
                          <a:latin typeface="Verdana"/>
                          <a:cs typeface="Verdana"/>
                        </a:rPr>
                        <a:t>Operand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97402" y="234442"/>
            <a:ext cx="49441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Pengalamatan</a:t>
            </a:r>
            <a:r>
              <a:rPr sz="2800" spc="10" dirty="0"/>
              <a:t> </a:t>
            </a:r>
            <a:r>
              <a:rPr sz="2800" spc="-10" dirty="0"/>
              <a:t>Langsung</a:t>
            </a:r>
            <a:endParaRPr sz="28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98828" y="1262507"/>
          <a:ext cx="4130675" cy="4850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8605"/>
                <a:gridCol w="2592070"/>
              </a:tblGrid>
              <a:tr h="485013">
                <a:tc>
                  <a:txBody>
                    <a:bodyPr/>
                    <a:lstStyle/>
                    <a:p>
                      <a:pPr marL="2698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OPCode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5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Alamat</a:t>
                      </a:r>
                      <a:r>
                        <a:rPr sz="18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Memori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749909" y="4152803"/>
            <a:ext cx="7740650" cy="1721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17115" marR="5080" indent="-2305050">
              <a:lnSpc>
                <a:spcPct val="100600"/>
              </a:lnSpc>
              <a:spcBef>
                <a:spcPts val="95"/>
              </a:spcBef>
              <a:tabLst>
                <a:tab pos="2359660" algn="l"/>
              </a:tabLst>
            </a:pPr>
            <a:r>
              <a:rPr sz="2200" b="1" i="1" spc="-5" dirty="0">
                <a:solidFill>
                  <a:srgbClr val="FF0000"/>
                </a:solidFill>
                <a:latin typeface="Verdana"/>
                <a:cs typeface="Verdana"/>
              </a:rPr>
              <a:t>LOAD </a:t>
            </a:r>
            <a:r>
              <a:rPr sz="2200" b="1" i="1" spc="-10" dirty="0">
                <a:solidFill>
                  <a:srgbClr val="FF0000"/>
                </a:solidFill>
                <a:latin typeface="Verdana"/>
                <a:cs typeface="Verdana"/>
              </a:rPr>
              <a:t>R1,</a:t>
            </a:r>
            <a:r>
              <a:rPr sz="2200" b="1" i="1" spc="2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spc="-5" dirty="0">
                <a:solidFill>
                  <a:srgbClr val="FF0000"/>
                </a:solidFill>
                <a:latin typeface="Verdana"/>
                <a:cs typeface="Verdana"/>
              </a:rPr>
              <a:t>X</a:t>
            </a:r>
            <a:r>
              <a:rPr sz="2200" b="1" i="1" spc="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300" spc="-105" dirty="0">
                <a:solidFill>
                  <a:srgbClr val="FF0000"/>
                </a:solidFill>
                <a:latin typeface="Wingdings"/>
                <a:cs typeface="Wingdings"/>
              </a:rPr>
              <a:t></a:t>
            </a:r>
            <a:r>
              <a:rPr sz="2300" spc="-105" dirty="0">
                <a:solidFill>
                  <a:srgbClr val="FF0000"/>
                </a:solidFill>
                <a:latin typeface="Times New Roman"/>
                <a:cs typeface="Times New Roman"/>
              </a:rPr>
              <a:t>		</a:t>
            </a:r>
            <a:r>
              <a:rPr sz="2200" b="1" i="1" spc="-5" dirty="0">
                <a:solidFill>
                  <a:srgbClr val="3333CC"/>
                </a:solidFill>
                <a:latin typeface="Verdana"/>
                <a:cs typeface="Verdana"/>
              </a:rPr>
              <a:t>Salin </a:t>
            </a:r>
            <a:r>
              <a:rPr sz="2200" b="1" i="1" dirty="0">
                <a:solidFill>
                  <a:srgbClr val="3333CC"/>
                </a:solidFill>
                <a:latin typeface="Verdana"/>
                <a:cs typeface="Verdana"/>
              </a:rPr>
              <a:t>isi </a:t>
            </a:r>
            <a:r>
              <a:rPr sz="2200" b="1" i="1" spc="-5" dirty="0">
                <a:solidFill>
                  <a:srgbClr val="3333CC"/>
                </a:solidFill>
                <a:latin typeface="Verdana"/>
                <a:cs typeface="Verdana"/>
              </a:rPr>
              <a:t>lokasi memori X ke </a:t>
            </a:r>
            <a:r>
              <a:rPr sz="2200" b="1" i="1" spc="-10" dirty="0">
                <a:solidFill>
                  <a:srgbClr val="3333CC"/>
                </a:solidFill>
                <a:latin typeface="Verdana"/>
                <a:cs typeface="Verdana"/>
              </a:rPr>
              <a:t>dalam </a:t>
            </a:r>
            <a:r>
              <a:rPr sz="2200" b="1" i="1" spc="-73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200" b="1" i="1" spc="-5" dirty="0">
                <a:solidFill>
                  <a:srgbClr val="3333CC"/>
                </a:solidFill>
                <a:latin typeface="Verdana"/>
                <a:cs typeface="Verdana"/>
              </a:rPr>
              <a:t>register</a:t>
            </a:r>
            <a:r>
              <a:rPr sz="2200" b="1" i="1" spc="-2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200" b="1" i="1" spc="-10" dirty="0">
                <a:solidFill>
                  <a:srgbClr val="3333CC"/>
                </a:solidFill>
                <a:latin typeface="Verdana"/>
                <a:cs typeface="Verdana"/>
              </a:rPr>
              <a:t>R1</a:t>
            </a:r>
            <a:endParaRPr sz="2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050">
              <a:latin typeface="Verdana"/>
              <a:cs typeface="Verdana"/>
            </a:endParaRPr>
          </a:p>
          <a:p>
            <a:pPr marL="2032000" marR="364490" indent="-2019935">
              <a:lnSpc>
                <a:spcPct val="100600"/>
              </a:lnSpc>
              <a:tabLst>
                <a:tab pos="1999614" algn="l"/>
              </a:tabLst>
            </a:pPr>
            <a:r>
              <a:rPr sz="2200" b="1" i="1" spc="-5" dirty="0">
                <a:solidFill>
                  <a:srgbClr val="FF0000"/>
                </a:solidFill>
                <a:latin typeface="Verdana"/>
                <a:cs typeface="Verdana"/>
              </a:rPr>
              <a:t>MOV</a:t>
            </a:r>
            <a:r>
              <a:rPr sz="2200" b="1" i="1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spc="-5" dirty="0">
                <a:solidFill>
                  <a:srgbClr val="FF0000"/>
                </a:solidFill>
                <a:latin typeface="Verdana"/>
                <a:cs typeface="Verdana"/>
              </a:rPr>
              <a:t>Y,</a:t>
            </a:r>
            <a:r>
              <a:rPr sz="2200" b="1" i="1" spc="2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spc="-5" dirty="0">
                <a:solidFill>
                  <a:srgbClr val="FF0000"/>
                </a:solidFill>
                <a:latin typeface="Verdana"/>
                <a:cs typeface="Verdana"/>
              </a:rPr>
              <a:t>X </a:t>
            </a:r>
            <a:r>
              <a:rPr sz="2300" spc="-105" dirty="0">
                <a:solidFill>
                  <a:srgbClr val="FF0000"/>
                </a:solidFill>
                <a:latin typeface="Wingdings"/>
                <a:cs typeface="Wingdings"/>
              </a:rPr>
              <a:t></a:t>
            </a:r>
            <a:r>
              <a:rPr sz="2300" spc="-105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200" b="1" i="1" spc="-5" dirty="0">
                <a:solidFill>
                  <a:srgbClr val="3333CC"/>
                </a:solidFill>
                <a:latin typeface="Verdana"/>
                <a:cs typeface="Verdana"/>
              </a:rPr>
              <a:t>Salin </a:t>
            </a:r>
            <a:r>
              <a:rPr sz="2200" b="1" i="1" dirty="0">
                <a:solidFill>
                  <a:srgbClr val="3333CC"/>
                </a:solidFill>
                <a:latin typeface="Verdana"/>
                <a:cs typeface="Verdana"/>
              </a:rPr>
              <a:t>isi </a:t>
            </a:r>
            <a:r>
              <a:rPr sz="2200" b="1" i="1" spc="-5" dirty="0">
                <a:solidFill>
                  <a:srgbClr val="3333CC"/>
                </a:solidFill>
                <a:latin typeface="Verdana"/>
                <a:cs typeface="Verdana"/>
              </a:rPr>
              <a:t>lokasi memori X ke </a:t>
            </a:r>
            <a:r>
              <a:rPr sz="2200" b="1" i="1" spc="-10" dirty="0">
                <a:solidFill>
                  <a:srgbClr val="3333CC"/>
                </a:solidFill>
                <a:latin typeface="Verdana"/>
                <a:cs typeface="Verdana"/>
              </a:rPr>
              <a:t>dalam </a:t>
            </a:r>
            <a:r>
              <a:rPr sz="2200" b="1" i="1" spc="-73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200" b="1" i="1" spc="-5" dirty="0">
                <a:solidFill>
                  <a:srgbClr val="3333CC"/>
                </a:solidFill>
                <a:latin typeface="Verdana"/>
                <a:cs typeface="Verdana"/>
              </a:rPr>
              <a:t>lokasi</a:t>
            </a:r>
            <a:r>
              <a:rPr sz="2200" b="1" i="1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200" b="1" i="1" spc="-5" dirty="0">
                <a:solidFill>
                  <a:srgbClr val="3333CC"/>
                </a:solidFill>
                <a:latin typeface="Verdana"/>
                <a:cs typeface="Verdana"/>
              </a:rPr>
              <a:t>Y</a:t>
            </a:r>
            <a:endParaRPr sz="2200">
              <a:latin typeface="Verdana"/>
              <a:cs typeface="Verdan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890511" y="1934252"/>
          <a:ext cx="1538605" cy="1897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8605"/>
              </a:tblGrid>
              <a:tr h="441663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800" spc="-5" dirty="0">
                          <a:latin typeface="Verdana"/>
                          <a:cs typeface="Verdana"/>
                        </a:rPr>
                        <a:t>Memori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1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14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Operand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1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74008" y="1807464"/>
            <a:ext cx="3089147" cy="1516379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3917441" y="1827276"/>
            <a:ext cx="2887980" cy="1372870"/>
          </a:xfrm>
          <a:custGeom>
            <a:avLst/>
            <a:gdLst/>
            <a:ahLst/>
            <a:cxnLst/>
            <a:rect l="l" t="t" r="r" b="b"/>
            <a:pathLst>
              <a:path w="2887979" h="1372870">
                <a:moveTo>
                  <a:pt x="2773680" y="1258062"/>
                </a:moveTo>
                <a:lnTo>
                  <a:pt x="2773680" y="1372362"/>
                </a:lnTo>
                <a:lnTo>
                  <a:pt x="2849880" y="1334262"/>
                </a:lnTo>
                <a:lnTo>
                  <a:pt x="2792730" y="1334262"/>
                </a:lnTo>
                <a:lnTo>
                  <a:pt x="2792730" y="1296162"/>
                </a:lnTo>
                <a:lnTo>
                  <a:pt x="2849880" y="1296162"/>
                </a:lnTo>
                <a:lnTo>
                  <a:pt x="2773680" y="1258062"/>
                </a:lnTo>
                <a:close/>
              </a:path>
              <a:path w="2887979" h="1372870">
                <a:moveTo>
                  <a:pt x="0" y="19050"/>
                </a:moveTo>
                <a:lnTo>
                  <a:pt x="0" y="1315212"/>
                </a:lnTo>
                <a:lnTo>
                  <a:pt x="1494" y="1322635"/>
                </a:lnTo>
                <a:lnTo>
                  <a:pt x="5572" y="1328689"/>
                </a:lnTo>
                <a:lnTo>
                  <a:pt x="11626" y="1332767"/>
                </a:lnTo>
                <a:lnTo>
                  <a:pt x="19050" y="1334262"/>
                </a:lnTo>
                <a:lnTo>
                  <a:pt x="2773680" y="1334262"/>
                </a:lnTo>
                <a:lnTo>
                  <a:pt x="2773680" y="1315212"/>
                </a:lnTo>
                <a:lnTo>
                  <a:pt x="38100" y="1315212"/>
                </a:lnTo>
                <a:lnTo>
                  <a:pt x="19050" y="1296162"/>
                </a:lnTo>
                <a:lnTo>
                  <a:pt x="38100" y="1296162"/>
                </a:lnTo>
                <a:lnTo>
                  <a:pt x="38100" y="38100"/>
                </a:lnTo>
                <a:lnTo>
                  <a:pt x="7620" y="38100"/>
                </a:lnTo>
                <a:lnTo>
                  <a:pt x="7620" y="26670"/>
                </a:lnTo>
                <a:lnTo>
                  <a:pt x="0" y="19050"/>
                </a:lnTo>
                <a:close/>
              </a:path>
              <a:path w="2887979" h="1372870">
                <a:moveTo>
                  <a:pt x="2849880" y="1296162"/>
                </a:moveTo>
                <a:lnTo>
                  <a:pt x="2792730" y="1296162"/>
                </a:lnTo>
                <a:lnTo>
                  <a:pt x="2792730" y="1334262"/>
                </a:lnTo>
                <a:lnTo>
                  <a:pt x="2849880" y="1334262"/>
                </a:lnTo>
                <a:lnTo>
                  <a:pt x="2887980" y="1315212"/>
                </a:lnTo>
                <a:lnTo>
                  <a:pt x="2849880" y="1296162"/>
                </a:lnTo>
                <a:close/>
              </a:path>
              <a:path w="2887979" h="1372870">
                <a:moveTo>
                  <a:pt x="38100" y="1296162"/>
                </a:moveTo>
                <a:lnTo>
                  <a:pt x="19050" y="1296162"/>
                </a:lnTo>
                <a:lnTo>
                  <a:pt x="38100" y="1315212"/>
                </a:lnTo>
                <a:lnTo>
                  <a:pt x="38100" y="1296162"/>
                </a:lnTo>
                <a:close/>
              </a:path>
              <a:path w="2887979" h="1372870">
                <a:moveTo>
                  <a:pt x="2773680" y="1296162"/>
                </a:moveTo>
                <a:lnTo>
                  <a:pt x="38100" y="1296162"/>
                </a:lnTo>
                <a:lnTo>
                  <a:pt x="38100" y="1315212"/>
                </a:lnTo>
                <a:lnTo>
                  <a:pt x="2773680" y="1315212"/>
                </a:lnTo>
                <a:lnTo>
                  <a:pt x="2773680" y="1296162"/>
                </a:lnTo>
                <a:close/>
              </a:path>
              <a:path w="2887979" h="1372870">
                <a:moveTo>
                  <a:pt x="7620" y="26670"/>
                </a:moveTo>
                <a:lnTo>
                  <a:pt x="7620" y="38100"/>
                </a:lnTo>
                <a:lnTo>
                  <a:pt x="19050" y="38100"/>
                </a:lnTo>
                <a:lnTo>
                  <a:pt x="7620" y="26670"/>
                </a:lnTo>
                <a:close/>
              </a:path>
              <a:path w="2887979" h="1372870">
                <a:moveTo>
                  <a:pt x="19050" y="0"/>
                </a:moveTo>
                <a:lnTo>
                  <a:pt x="7620" y="0"/>
                </a:lnTo>
                <a:lnTo>
                  <a:pt x="7620" y="26670"/>
                </a:lnTo>
                <a:lnTo>
                  <a:pt x="19050" y="38100"/>
                </a:lnTo>
                <a:lnTo>
                  <a:pt x="38100" y="38100"/>
                </a:lnTo>
                <a:lnTo>
                  <a:pt x="38100" y="19050"/>
                </a:lnTo>
                <a:lnTo>
                  <a:pt x="36605" y="11626"/>
                </a:lnTo>
                <a:lnTo>
                  <a:pt x="32527" y="5572"/>
                </a:lnTo>
                <a:lnTo>
                  <a:pt x="26473" y="1494"/>
                </a:lnTo>
                <a:lnTo>
                  <a:pt x="19050" y="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92605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Pengalamatan</a:t>
            </a:r>
            <a:r>
              <a:rPr sz="2800" spc="30" dirty="0"/>
              <a:t> </a:t>
            </a:r>
            <a:r>
              <a:rPr sz="2800" spc="-5" dirty="0"/>
              <a:t>Tidak</a:t>
            </a:r>
            <a:r>
              <a:rPr sz="2800" spc="5" dirty="0"/>
              <a:t> </a:t>
            </a:r>
            <a:r>
              <a:rPr sz="2800" spc="-10" dirty="0"/>
              <a:t>Langsung</a:t>
            </a:r>
            <a:endParaRPr sz="28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64641" y="1209294"/>
          <a:ext cx="5053329" cy="6400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2139"/>
                <a:gridCol w="3171190"/>
              </a:tblGrid>
              <a:tr h="640079">
                <a:tc>
                  <a:txBody>
                    <a:bodyPr/>
                    <a:lstStyle/>
                    <a:p>
                      <a:pPr marL="441959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OPCode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2235" marR="193675" indent="-11709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Alamat</a:t>
                      </a:r>
                      <a:r>
                        <a:rPr sz="1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spc="-5" dirty="0">
                          <a:latin typeface="Verdana"/>
                          <a:cs typeface="Verdana"/>
                        </a:rPr>
                        <a:t>Tak</a:t>
                      </a:r>
                      <a:r>
                        <a:rPr sz="1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Langsung </a:t>
                      </a:r>
                      <a:r>
                        <a:rPr sz="1800" b="1" spc="-6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(X)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30200" y="3474623"/>
            <a:ext cx="4572000" cy="10509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105"/>
              </a:spcBef>
              <a:tabLst>
                <a:tab pos="2419350" algn="l"/>
              </a:tabLst>
            </a:pPr>
            <a:r>
              <a:rPr sz="2200" b="1" i="1" spc="-5" dirty="0">
                <a:solidFill>
                  <a:srgbClr val="FF0000"/>
                </a:solidFill>
                <a:latin typeface="Verdana"/>
                <a:cs typeface="Verdana"/>
              </a:rPr>
              <a:t>MOV</a:t>
            </a:r>
            <a:r>
              <a:rPr sz="2200" b="1" i="1" spc="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spc="-10" dirty="0">
                <a:solidFill>
                  <a:srgbClr val="FF0000"/>
                </a:solidFill>
                <a:latin typeface="Verdana"/>
                <a:cs typeface="Verdana"/>
              </a:rPr>
              <a:t>(X),</a:t>
            </a:r>
            <a:r>
              <a:rPr sz="2200" b="1" i="1" spc="2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spc="-40" dirty="0">
                <a:solidFill>
                  <a:srgbClr val="FF0000"/>
                </a:solidFill>
                <a:latin typeface="Verdana"/>
                <a:cs typeface="Verdana"/>
              </a:rPr>
              <a:t>R1</a:t>
            </a:r>
            <a:r>
              <a:rPr sz="2300" spc="-40" dirty="0">
                <a:solidFill>
                  <a:srgbClr val="FF0000"/>
                </a:solidFill>
                <a:latin typeface="Wingdings"/>
                <a:cs typeface="Wingdings"/>
              </a:rPr>
              <a:t></a:t>
            </a:r>
            <a:r>
              <a:rPr sz="2300" spc="-4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200" b="1" i="1" spc="-5" dirty="0">
                <a:solidFill>
                  <a:srgbClr val="3333CC"/>
                </a:solidFill>
                <a:latin typeface="Verdana"/>
                <a:cs typeface="Verdana"/>
              </a:rPr>
              <a:t>Isi</a:t>
            </a:r>
            <a:r>
              <a:rPr sz="2200" b="1" i="1" spc="-3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200" b="1" i="1" spc="-10" dirty="0">
                <a:solidFill>
                  <a:srgbClr val="3333CC"/>
                </a:solidFill>
                <a:latin typeface="Verdana"/>
                <a:cs typeface="Verdana"/>
              </a:rPr>
              <a:t>dari</a:t>
            </a:r>
            <a:r>
              <a:rPr sz="2200" b="1" i="1" spc="-3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200" b="1" i="1" spc="-5" dirty="0">
                <a:solidFill>
                  <a:srgbClr val="3333CC"/>
                </a:solidFill>
                <a:latin typeface="Verdana"/>
                <a:cs typeface="Verdana"/>
              </a:rPr>
              <a:t>lokasi </a:t>
            </a:r>
            <a:r>
              <a:rPr sz="2200" b="1" i="1" spc="-740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200" b="1" i="1" spc="-10" dirty="0">
                <a:solidFill>
                  <a:srgbClr val="3333CC"/>
                </a:solidFill>
                <a:latin typeface="Verdana"/>
                <a:cs typeface="Verdana"/>
              </a:rPr>
              <a:t>yang</a:t>
            </a:r>
            <a:r>
              <a:rPr sz="2200" b="1" i="1" spc="20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200" b="1" i="1" spc="-10" dirty="0">
                <a:solidFill>
                  <a:srgbClr val="3333CC"/>
                </a:solidFill>
                <a:latin typeface="Verdana"/>
                <a:cs typeface="Verdana"/>
              </a:rPr>
              <a:t>mempunyai</a:t>
            </a:r>
            <a:r>
              <a:rPr sz="2200" b="1" i="1" spc="-5" dirty="0">
                <a:solidFill>
                  <a:srgbClr val="3333CC"/>
                </a:solidFill>
                <a:latin typeface="Verdana"/>
                <a:cs typeface="Verdana"/>
              </a:rPr>
              <a:t> alamat</a:t>
            </a:r>
            <a:r>
              <a:rPr sz="2200" b="1" i="1" spc="20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200" b="1" i="1" spc="-5" dirty="0">
                <a:solidFill>
                  <a:srgbClr val="3333CC"/>
                </a:solidFill>
                <a:latin typeface="Verdana"/>
                <a:cs typeface="Verdana"/>
              </a:rPr>
              <a:t>X </a:t>
            </a:r>
            <a:r>
              <a:rPr sz="2200" b="1" i="1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200" b="1" i="1" spc="-5" dirty="0">
                <a:solidFill>
                  <a:srgbClr val="3333CC"/>
                </a:solidFill>
                <a:latin typeface="Verdana"/>
                <a:cs typeface="Verdana"/>
              </a:rPr>
              <a:t>disalin</a:t>
            </a:r>
            <a:r>
              <a:rPr sz="2200" b="1" i="1" spc="-1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200" b="1" i="1" spc="-5" dirty="0">
                <a:solidFill>
                  <a:srgbClr val="3333CC"/>
                </a:solidFill>
                <a:latin typeface="Verdana"/>
                <a:cs typeface="Verdana"/>
              </a:rPr>
              <a:t>ke register</a:t>
            </a:r>
            <a:r>
              <a:rPr sz="2200" b="1" i="1" spc="-2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200" b="1" i="1" spc="-5" dirty="0">
                <a:solidFill>
                  <a:srgbClr val="3333CC"/>
                </a:solidFill>
                <a:latin typeface="Verdana"/>
                <a:cs typeface="Verdana"/>
              </a:rPr>
              <a:t>R</a:t>
            </a:r>
            <a:endParaRPr sz="2200">
              <a:latin typeface="Verdana"/>
              <a:cs typeface="Verdan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890511" y="1934252"/>
          <a:ext cx="1538605" cy="2382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8605"/>
              </a:tblGrid>
              <a:tr h="441663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800" spc="-5" dirty="0">
                          <a:latin typeface="Verdana"/>
                          <a:cs typeface="Verdana"/>
                        </a:rPr>
                        <a:t>Memori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1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1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Y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139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dirty="0">
                          <a:latin typeface="Verdana"/>
                          <a:cs typeface="Verdana"/>
                        </a:rPr>
                        <a:t>: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13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Operand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7" name="object 7"/>
          <p:cNvGrpSpPr/>
          <p:nvPr/>
        </p:nvGrpSpPr>
        <p:grpSpPr>
          <a:xfrm>
            <a:off x="4082796" y="1807464"/>
            <a:ext cx="2087880" cy="1516380"/>
            <a:chOff x="4082796" y="1807464"/>
            <a:chExt cx="2087880" cy="151638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82796" y="1807464"/>
              <a:ext cx="2087879" cy="151637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125087" y="1827276"/>
              <a:ext cx="1889125" cy="1372870"/>
            </a:xfrm>
            <a:custGeom>
              <a:avLst/>
              <a:gdLst/>
              <a:ahLst/>
              <a:cxnLst/>
              <a:rect l="l" t="t" r="r" b="b"/>
              <a:pathLst>
                <a:path w="1889125" h="1372870">
                  <a:moveTo>
                    <a:pt x="1774316" y="1258062"/>
                  </a:moveTo>
                  <a:lnTo>
                    <a:pt x="1774316" y="1372362"/>
                  </a:lnTo>
                  <a:lnTo>
                    <a:pt x="1850516" y="1334262"/>
                  </a:lnTo>
                  <a:lnTo>
                    <a:pt x="1793366" y="1334262"/>
                  </a:lnTo>
                  <a:lnTo>
                    <a:pt x="1793366" y="1296162"/>
                  </a:lnTo>
                  <a:lnTo>
                    <a:pt x="1850516" y="1296162"/>
                  </a:lnTo>
                  <a:lnTo>
                    <a:pt x="1774316" y="1258062"/>
                  </a:lnTo>
                  <a:close/>
                </a:path>
                <a:path w="1889125" h="1372870">
                  <a:moveTo>
                    <a:pt x="0" y="19050"/>
                  </a:moveTo>
                  <a:lnTo>
                    <a:pt x="0" y="1315212"/>
                  </a:lnTo>
                  <a:lnTo>
                    <a:pt x="1494" y="1322635"/>
                  </a:lnTo>
                  <a:lnTo>
                    <a:pt x="5572" y="1328689"/>
                  </a:lnTo>
                  <a:lnTo>
                    <a:pt x="11626" y="1332767"/>
                  </a:lnTo>
                  <a:lnTo>
                    <a:pt x="19050" y="1334262"/>
                  </a:lnTo>
                  <a:lnTo>
                    <a:pt x="1774316" y="1334262"/>
                  </a:lnTo>
                  <a:lnTo>
                    <a:pt x="1774316" y="1315212"/>
                  </a:lnTo>
                  <a:lnTo>
                    <a:pt x="38100" y="1315212"/>
                  </a:lnTo>
                  <a:lnTo>
                    <a:pt x="19050" y="1296162"/>
                  </a:lnTo>
                  <a:lnTo>
                    <a:pt x="38100" y="1296162"/>
                  </a:lnTo>
                  <a:lnTo>
                    <a:pt x="38100" y="38100"/>
                  </a:lnTo>
                  <a:lnTo>
                    <a:pt x="16383" y="38100"/>
                  </a:lnTo>
                  <a:lnTo>
                    <a:pt x="16383" y="35433"/>
                  </a:lnTo>
                  <a:lnTo>
                    <a:pt x="0" y="19050"/>
                  </a:lnTo>
                  <a:close/>
                </a:path>
                <a:path w="1889125" h="1372870">
                  <a:moveTo>
                    <a:pt x="1850516" y="1296162"/>
                  </a:moveTo>
                  <a:lnTo>
                    <a:pt x="1793366" y="1296162"/>
                  </a:lnTo>
                  <a:lnTo>
                    <a:pt x="1793366" y="1334262"/>
                  </a:lnTo>
                  <a:lnTo>
                    <a:pt x="1850516" y="1334262"/>
                  </a:lnTo>
                  <a:lnTo>
                    <a:pt x="1888616" y="1315212"/>
                  </a:lnTo>
                  <a:lnTo>
                    <a:pt x="1850516" y="1296162"/>
                  </a:lnTo>
                  <a:close/>
                </a:path>
                <a:path w="1889125" h="1372870">
                  <a:moveTo>
                    <a:pt x="38100" y="1296162"/>
                  </a:moveTo>
                  <a:lnTo>
                    <a:pt x="19050" y="1296162"/>
                  </a:lnTo>
                  <a:lnTo>
                    <a:pt x="38100" y="1315212"/>
                  </a:lnTo>
                  <a:lnTo>
                    <a:pt x="38100" y="1296162"/>
                  </a:lnTo>
                  <a:close/>
                </a:path>
                <a:path w="1889125" h="1372870">
                  <a:moveTo>
                    <a:pt x="1774316" y="1296162"/>
                  </a:moveTo>
                  <a:lnTo>
                    <a:pt x="38100" y="1296162"/>
                  </a:lnTo>
                  <a:lnTo>
                    <a:pt x="38100" y="1315212"/>
                  </a:lnTo>
                  <a:lnTo>
                    <a:pt x="1774316" y="1315212"/>
                  </a:lnTo>
                  <a:lnTo>
                    <a:pt x="1774316" y="1296162"/>
                  </a:lnTo>
                  <a:close/>
                </a:path>
                <a:path w="1889125" h="1372870">
                  <a:moveTo>
                    <a:pt x="16383" y="35433"/>
                  </a:moveTo>
                  <a:lnTo>
                    <a:pt x="16383" y="38100"/>
                  </a:lnTo>
                  <a:lnTo>
                    <a:pt x="19050" y="38100"/>
                  </a:lnTo>
                  <a:lnTo>
                    <a:pt x="16383" y="35433"/>
                  </a:lnTo>
                  <a:close/>
                </a:path>
                <a:path w="1889125" h="1372870">
                  <a:moveTo>
                    <a:pt x="19050" y="0"/>
                  </a:moveTo>
                  <a:lnTo>
                    <a:pt x="16383" y="0"/>
                  </a:lnTo>
                  <a:lnTo>
                    <a:pt x="16383" y="35433"/>
                  </a:lnTo>
                  <a:lnTo>
                    <a:pt x="19050" y="38100"/>
                  </a:lnTo>
                  <a:lnTo>
                    <a:pt x="38100" y="38100"/>
                  </a:lnTo>
                  <a:lnTo>
                    <a:pt x="38100" y="19050"/>
                  </a:lnTo>
                  <a:lnTo>
                    <a:pt x="36605" y="11626"/>
                  </a:lnTo>
                  <a:lnTo>
                    <a:pt x="32527" y="5572"/>
                  </a:lnTo>
                  <a:lnTo>
                    <a:pt x="26473" y="1494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410959" y="2888107"/>
            <a:ext cx="2584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Verdana"/>
                <a:cs typeface="Verdana"/>
              </a:rPr>
              <a:t>X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415532" y="3817061"/>
            <a:ext cx="2508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Verdana"/>
                <a:cs typeface="Verdana"/>
              </a:rPr>
              <a:t>Y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48077" y="4844033"/>
            <a:ext cx="62503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175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16165D"/>
                </a:solidFill>
                <a:latin typeface="Verdana"/>
                <a:cs typeface="Verdana"/>
              </a:rPr>
              <a:t>Pengalamatan </a:t>
            </a:r>
            <a:r>
              <a:rPr sz="2400" b="1" dirty="0">
                <a:solidFill>
                  <a:srgbClr val="16165D"/>
                </a:solidFill>
                <a:latin typeface="Verdana"/>
                <a:cs typeface="Verdana"/>
              </a:rPr>
              <a:t>tak </a:t>
            </a:r>
            <a:r>
              <a:rPr sz="2400" b="1" spc="-5" dirty="0">
                <a:solidFill>
                  <a:srgbClr val="16165D"/>
                </a:solidFill>
                <a:latin typeface="Verdana"/>
                <a:cs typeface="Verdana"/>
              </a:rPr>
              <a:t>langsung memori </a:t>
            </a:r>
            <a:r>
              <a:rPr sz="2400" b="1" spc="-8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16165D"/>
                </a:solidFill>
                <a:latin typeface="Verdana"/>
                <a:cs typeface="Verdana"/>
              </a:rPr>
              <a:t>Pengalamatan</a:t>
            </a:r>
            <a:r>
              <a:rPr sz="2400" b="1" spc="-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16165D"/>
                </a:solidFill>
                <a:latin typeface="Verdana"/>
                <a:cs typeface="Verdana"/>
              </a:rPr>
              <a:t>tak</a:t>
            </a:r>
            <a:r>
              <a:rPr sz="24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16165D"/>
                </a:solidFill>
                <a:latin typeface="Verdana"/>
                <a:cs typeface="Verdana"/>
              </a:rPr>
              <a:t>langsung</a:t>
            </a:r>
            <a:r>
              <a:rPr sz="2400" b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16165D"/>
                </a:solidFill>
                <a:latin typeface="Verdana"/>
                <a:cs typeface="Verdana"/>
              </a:rPr>
              <a:t>register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29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7073" y="234441"/>
            <a:ext cx="68129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Pengalamatan</a:t>
            </a:r>
            <a:r>
              <a:rPr spc="-30" dirty="0"/>
              <a:t> </a:t>
            </a:r>
            <a:r>
              <a:rPr spc="-5" dirty="0"/>
              <a:t>Tidak</a:t>
            </a:r>
            <a:r>
              <a:rPr spc="-15" dirty="0"/>
              <a:t> </a:t>
            </a:r>
            <a:r>
              <a:rPr spc="-5" dirty="0"/>
              <a:t>Langsung</a:t>
            </a:r>
            <a:r>
              <a:rPr dirty="0"/>
              <a:t> </a:t>
            </a:r>
            <a:r>
              <a:rPr spc="-5" dirty="0"/>
              <a:t>Register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64641" y="1209294"/>
          <a:ext cx="5053329" cy="4851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2139"/>
                <a:gridCol w="3171190"/>
              </a:tblGrid>
              <a:tr h="485139">
                <a:tc>
                  <a:txBody>
                    <a:bodyPr/>
                    <a:lstStyle/>
                    <a:p>
                      <a:pPr marL="441959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OPCode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01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Register</a:t>
                      </a:r>
                      <a:r>
                        <a:rPr sz="18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spc="-5" dirty="0">
                          <a:latin typeface="Verdana"/>
                          <a:cs typeface="Verdana"/>
                        </a:rPr>
                        <a:t>(Ri)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890511" y="1934252"/>
          <a:ext cx="1538605" cy="2382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8605"/>
              </a:tblGrid>
              <a:tr h="441663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800" spc="-5" dirty="0">
                          <a:latin typeface="Verdana"/>
                          <a:cs typeface="Verdana"/>
                        </a:rPr>
                        <a:t>Memori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1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1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139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dirty="0">
                          <a:latin typeface="Verdana"/>
                          <a:cs typeface="Verdana"/>
                        </a:rPr>
                        <a:t>: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13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Operand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6" name="object 6"/>
          <p:cNvGrpSpPr/>
          <p:nvPr/>
        </p:nvGrpSpPr>
        <p:grpSpPr>
          <a:xfrm>
            <a:off x="3040389" y="1805921"/>
            <a:ext cx="1345565" cy="1388745"/>
            <a:chOff x="3040389" y="1805921"/>
            <a:chExt cx="1345565" cy="138874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0389" y="1805921"/>
              <a:ext cx="1345550" cy="138845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073400" y="1807463"/>
              <a:ext cx="1283970" cy="1336675"/>
            </a:xfrm>
            <a:custGeom>
              <a:avLst/>
              <a:gdLst/>
              <a:ahLst/>
              <a:cxnLst/>
              <a:rect l="l" t="t" r="r" b="b"/>
              <a:pathLst>
                <a:path w="1283970" h="1336675">
                  <a:moveTo>
                    <a:pt x="1169162" y="1222248"/>
                  </a:moveTo>
                  <a:lnTo>
                    <a:pt x="1169162" y="1336548"/>
                  </a:lnTo>
                  <a:lnTo>
                    <a:pt x="1245362" y="1298448"/>
                  </a:lnTo>
                  <a:lnTo>
                    <a:pt x="1188212" y="1298448"/>
                  </a:lnTo>
                  <a:lnTo>
                    <a:pt x="1188212" y="1260348"/>
                  </a:lnTo>
                  <a:lnTo>
                    <a:pt x="1245362" y="1260348"/>
                  </a:lnTo>
                  <a:lnTo>
                    <a:pt x="1169162" y="1222248"/>
                  </a:lnTo>
                  <a:close/>
                </a:path>
                <a:path w="1283970" h="1336675">
                  <a:moveTo>
                    <a:pt x="0" y="19050"/>
                  </a:moveTo>
                  <a:lnTo>
                    <a:pt x="0" y="1279398"/>
                  </a:lnTo>
                  <a:lnTo>
                    <a:pt x="1494" y="1286821"/>
                  </a:lnTo>
                  <a:lnTo>
                    <a:pt x="5572" y="1292875"/>
                  </a:lnTo>
                  <a:lnTo>
                    <a:pt x="11626" y="1296953"/>
                  </a:lnTo>
                  <a:lnTo>
                    <a:pt x="19050" y="1298448"/>
                  </a:lnTo>
                  <a:lnTo>
                    <a:pt x="1169162" y="1298448"/>
                  </a:lnTo>
                  <a:lnTo>
                    <a:pt x="1169162" y="1279398"/>
                  </a:lnTo>
                  <a:lnTo>
                    <a:pt x="38100" y="1279398"/>
                  </a:lnTo>
                  <a:lnTo>
                    <a:pt x="19050" y="1260348"/>
                  </a:lnTo>
                  <a:lnTo>
                    <a:pt x="38100" y="1260348"/>
                  </a:lnTo>
                  <a:lnTo>
                    <a:pt x="38100" y="38100"/>
                  </a:lnTo>
                  <a:lnTo>
                    <a:pt x="11937" y="38100"/>
                  </a:lnTo>
                  <a:lnTo>
                    <a:pt x="11937" y="30987"/>
                  </a:lnTo>
                  <a:lnTo>
                    <a:pt x="0" y="19050"/>
                  </a:lnTo>
                  <a:close/>
                </a:path>
                <a:path w="1283970" h="1336675">
                  <a:moveTo>
                    <a:pt x="1245362" y="1260348"/>
                  </a:moveTo>
                  <a:lnTo>
                    <a:pt x="1188212" y="1260348"/>
                  </a:lnTo>
                  <a:lnTo>
                    <a:pt x="1188212" y="1298448"/>
                  </a:lnTo>
                  <a:lnTo>
                    <a:pt x="1245362" y="1298448"/>
                  </a:lnTo>
                  <a:lnTo>
                    <a:pt x="1283462" y="1279398"/>
                  </a:lnTo>
                  <a:lnTo>
                    <a:pt x="1245362" y="1260348"/>
                  </a:lnTo>
                  <a:close/>
                </a:path>
                <a:path w="1283970" h="1336675">
                  <a:moveTo>
                    <a:pt x="38100" y="1260348"/>
                  </a:moveTo>
                  <a:lnTo>
                    <a:pt x="19050" y="1260348"/>
                  </a:lnTo>
                  <a:lnTo>
                    <a:pt x="38100" y="1279398"/>
                  </a:lnTo>
                  <a:lnTo>
                    <a:pt x="38100" y="1260348"/>
                  </a:lnTo>
                  <a:close/>
                </a:path>
                <a:path w="1283970" h="1336675">
                  <a:moveTo>
                    <a:pt x="1169162" y="1260348"/>
                  </a:moveTo>
                  <a:lnTo>
                    <a:pt x="38100" y="1260348"/>
                  </a:lnTo>
                  <a:lnTo>
                    <a:pt x="38100" y="1279398"/>
                  </a:lnTo>
                  <a:lnTo>
                    <a:pt x="1169162" y="1279398"/>
                  </a:lnTo>
                  <a:lnTo>
                    <a:pt x="1169162" y="1260348"/>
                  </a:lnTo>
                  <a:close/>
                </a:path>
                <a:path w="1283970" h="1336675">
                  <a:moveTo>
                    <a:pt x="11937" y="30987"/>
                  </a:moveTo>
                  <a:lnTo>
                    <a:pt x="11937" y="38100"/>
                  </a:lnTo>
                  <a:lnTo>
                    <a:pt x="19050" y="38100"/>
                  </a:lnTo>
                  <a:lnTo>
                    <a:pt x="11937" y="30987"/>
                  </a:lnTo>
                  <a:close/>
                </a:path>
                <a:path w="1283970" h="1336675">
                  <a:moveTo>
                    <a:pt x="19050" y="0"/>
                  </a:moveTo>
                  <a:lnTo>
                    <a:pt x="11937" y="0"/>
                  </a:lnTo>
                  <a:lnTo>
                    <a:pt x="11937" y="30987"/>
                  </a:lnTo>
                  <a:lnTo>
                    <a:pt x="19050" y="38100"/>
                  </a:lnTo>
                  <a:lnTo>
                    <a:pt x="38100" y="38100"/>
                  </a:lnTo>
                  <a:lnTo>
                    <a:pt x="38100" y="19050"/>
                  </a:lnTo>
                  <a:lnTo>
                    <a:pt x="36605" y="11626"/>
                  </a:lnTo>
                  <a:lnTo>
                    <a:pt x="32527" y="5572"/>
                  </a:lnTo>
                  <a:lnTo>
                    <a:pt x="26473" y="1494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846445" y="3863416"/>
            <a:ext cx="8915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Verdana"/>
                <a:cs typeface="Verdana"/>
              </a:rPr>
              <a:t>3300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55591" y="2855976"/>
            <a:ext cx="1297305" cy="462280"/>
          </a:xfrm>
          <a:prstGeom prst="rect">
            <a:avLst/>
          </a:prstGeom>
          <a:solidFill>
            <a:srgbClr val="00CC99"/>
          </a:solidFill>
          <a:ln w="9144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215900">
              <a:lnSpc>
                <a:spcPct val="100000"/>
              </a:lnSpc>
              <a:spcBef>
                <a:spcPts val="350"/>
              </a:spcBef>
            </a:pPr>
            <a:r>
              <a:rPr sz="2400" b="1" dirty="0">
                <a:solidFill>
                  <a:srgbClr val="FFFFFF"/>
                </a:solidFill>
                <a:latin typeface="Verdana"/>
                <a:cs typeface="Verdana"/>
              </a:rPr>
              <a:t>3300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792979" y="3390900"/>
            <a:ext cx="1127760" cy="805180"/>
            <a:chOff x="4792979" y="3390900"/>
            <a:chExt cx="1127760" cy="805180"/>
          </a:xfrm>
        </p:grpSpPr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92979" y="3390900"/>
              <a:ext cx="1127760" cy="804672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4836032" y="3410711"/>
              <a:ext cx="927735" cy="662305"/>
            </a:xfrm>
            <a:custGeom>
              <a:avLst/>
              <a:gdLst/>
              <a:ahLst/>
              <a:cxnLst/>
              <a:rect l="l" t="t" r="r" b="b"/>
              <a:pathLst>
                <a:path w="927735" h="662304">
                  <a:moveTo>
                    <a:pt x="813307" y="547496"/>
                  </a:moveTo>
                  <a:lnTo>
                    <a:pt x="813307" y="661796"/>
                  </a:lnTo>
                  <a:lnTo>
                    <a:pt x="889507" y="623696"/>
                  </a:lnTo>
                  <a:lnTo>
                    <a:pt x="832357" y="623696"/>
                  </a:lnTo>
                  <a:lnTo>
                    <a:pt x="832357" y="585596"/>
                  </a:lnTo>
                  <a:lnTo>
                    <a:pt x="889507" y="585596"/>
                  </a:lnTo>
                  <a:lnTo>
                    <a:pt x="813307" y="547496"/>
                  </a:lnTo>
                  <a:close/>
                </a:path>
                <a:path w="927735" h="662304">
                  <a:moveTo>
                    <a:pt x="24764" y="0"/>
                  </a:moveTo>
                  <a:lnTo>
                    <a:pt x="19050" y="0"/>
                  </a:lnTo>
                  <a:lnTo>
                    <a:pt x="11626" y="1494"/>
                  </a:lnTo>
                  <a:lnTo>
                    <a:pt x="5572" y="5572"/>
                  </a:lnTo>
                  <a:lnTo>
                    <a:pt x="1494" y="11626"/>
                  </a:lnTo>
                  <a:lnTo>
                    <a:pt x="0" y="19050"/>
                  </a:lnTo>
                  <a:lnTo>
                    <a:pt x="0" y="604646"/>
                  </a:lnTo>
                  <a:lnTo>
                    <a:pt x="1494" y="612070"/>
                  </a:lnTo>
                  <a:lnTo>
                    <a:pt x="5572" y="618124"/>
                  </a:lnTo>
                  <a:lnTo>
                    <a:pt x="11626" y="622202"/>
                  </a:lnTo>
                  <a:lnTo>
                    <a:pt x="19050" y="623696"/>
                  </a:lnTo>
                  <a:lnTo>
                    <a:pt x="813307" y="623696"/>
                  </a:lnTo>
                  <a:lnTo>
                    <a:pt x="813307" y="604646"/>
                  </a:lnTo>
                  <a:lnTo>
                    <a:pt x="38100" y="604646"/>
                  </a:lnTo>
                  <a:lnTo>
                    <a:pt x="19050" y="585596"/>
                  </a:lnTo>
                  <a:lnTo>
                    <a:pt x="38100" y="585596"/>
                  </a:lnTo>
                  <a:lnTo>
                    <a:pt x="38100" y="38100"/>
                  </a:lnTo>
                  <a:lnTo>
                    <a:pt x="19050" y="38100"/>
                  </a:lnTo>
                  <a:lnTo>
                    <a:pt x="24764" y="32385"/>
                  </a:lnTo>
                  <a:lnTo>
                    <a:pt x="24764" y="0"/>
                  </a:lnTo>
                  <a:close/>
                </a:path>
                <a:path w="927735" h="662304">
                  <a:moveTo>
                    <a:pt x="889507" y="585596"/>
                  </a:moveTo>
                  <a:lnTo>
                    <a:pt x="832357" y="585596"/>
                  </a:lnTo>
                  <a:lnTo>
                    <a:pt x="832357" y="623696"/>
                  </a:lnTo>
                  <a:lnTo>
                    <a:pt x="889507" y="623696"/>
                  </a:lnTo>
                  <a:lnTo>
                    <a:pt x="927607" y="604646"/>
                  </a:lnTo>
                  <a:lnTo>
                    <a:pt x="889507" y="585596"/>
                  </a:lnTo>
                  <a:close/>
                </a:path>
                <a:path w="927735" h="662304">
                  <a:moveTo>
                    <a:pt x="38100" y="585596"/>
                  </a:moveTo>
                  <a:lnTo>
                    <a:pt x="19050" y="585596"/>
                  </a:lnTo>
                  <a:lnTo>
                    <a:pt x="38100" y="604646"/>
                  </a:lnTo>
                  <a:lnTo>
                    <a:pt x="38100" y="585596"/>
                  </a:lnTo>
                  <a:close/>
                </a:path>
                <a:path w="927735" h="662304">
                  <a:moveTo>
                    <a:pt x="813307" y="585596"/>
                  </a:moveTo>
                  <a:lnTo>
                    <a:pt x="38100" y="585596"/>
                  </a:lnTo>
                  <a:lnTo>
                    <a:pt x="38100" y="604646"/>
                  </a:lnTo>
                  <a:lnTo>
                    <a:pt x="813307" y="604646"/>
                  </a:lnTo>
                  <a:lnTo>
                    <a:pt x="813307" y="585596"/>
                  </a:lnTo>
                  <a:close/>
                </a:path>
                <a:path w="927735" h="662304">
                  <a:moveTo>
                    <a:pt x="24764" y="32385"/>
                  </a:moveTo>
                  <a:lnTo>
                    <a:pt x="19050" y="38100"/>
                  </a:lnTo>
                  <a:lnTo>
                    <a:pt x="24764" y="38100"/>
                  </a:lnTo>
                  <a:lnTo>
                    <a:pt x="24764" y="32385"/>
                  </a:lnTo>
                  <a:close/>
                </a:path>
                <a:path w="927735" h="662304">
                  <a:moveTo>
                    <a:pt x="38100" y="19050"/>
                  </a:moveTo>
                  <a:lnTo>
                    <a:pt x="24764" y="32385"/>
                  </a:lnTo>
                  <a:lnTo>
                    <a:pt x="24764" y="38100"/>
                  </a:lnTo>
                  <a:lnTo>
                    <a:pt x="38100" y="38100"/>
                  </a:lnTo>
                  <a:lnTo>
                    <a:pt x="38100" y="19050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161535" y="2347976"/>
            <a:ext cx="1683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Verdana"/>
                <a:cs typeface="Verdana"/>
              </a:rPr>
              <a:t>Register</a:t>
            </a:r>
            <a:r>
              <a:rPr sz="1800" b="1" spc="-65" dirty="0">
                <a:latin typeface="Verdana"/>
                <a:cs typeface="Verdana"/>
              </a:rPr>
              <a:t> </a:t>
            </a:r>
            <a:r>
              <a:rPr sz="1800" b="1" spc="-5" dirty="0">
                <a:latin typeface="Verdana"/>
                <a:cs typeface="Verdana"/>
              </a:rPr>
              <a:t>(Ri)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47079" y="234442"/>
            <a:ext cx="26936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CISC</a:t>
            </a:r>
            <a:r>
              <a:rPr sz="2800" spc="-35" dirty="0"/>
              <a:t> </a:t>
            </a:r>
            <a:r>
              <a:rPr sz="2800" spc="-5" dirty="0"/>
              <a:t>Vs</a:t>
            </a:r>
            <a:r>
              <a:rPr sz="2800" spc="-30" dirty="0"/>
              <a:t> </a:t>
            </a:r>
            <a:r>
              <a:rPr sz="2800" spc="-10" dirty="0"/>
              <a:t>RISC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5941314" y="1377696"/>
            <a:ext cx="2747010" cy="78105"/>
          </a:xfrm>
          <a:custGeom>
            <a:avLst/>
            <a:gdLst/>
            <a:ahLst/>
            <a:cxnLst/>
            <a:rect l="l" t="t" r="r" b="b"/>
            <a:pathLst>
              <a:path w="2747009" h="78105">
                <a:moveTo>
                  <a:pt x="25908" y="22859"/>
                </a:moveTo>
                <a:lnTo>
                  <a:pt x="0" y="22859"/>
                </a:lnTo>
                <a:lnTo>
                  <a:pt x="0" y="48767"/>
                </a:lnTo>
                <a:lnTo>
                  <a:pt x="25908" y="48767"/>
                </a:lnTo>
                <a:lnTo>
                  <a:pt x="25908" y="22859"/>
                </a:lnTo>
                <a:close/>
              </a:path>
              <a:path w="2747009" h="78105">
                <a:moveTo>
                  <a:pt x="51815" y="22859"/>
                </a:moveTo>
                <a:lnTo>
                  <a:pt x="51815" y="48767"/>
                </a:lnTo>
                <a:lnTo>
                  <a:pt x="77724" y="48894"/>
                </a:lnTo>
                <a:lnTo>
                  <a:pt x="77724" y="22987"/>
                </a:lnTo>
                <a:lnTo>
                  <a:pt x="51815" y="22859"/>
                </a:lnTo>
                <a:close/>
              </a:path>
              <a:path w="2747009" h="78105">
                <a:moveTo>
                  <a:pt x="129539" y="22987"/>
                </a:moveTo>
                <a:lnTo>
                  <a:pt x="103632" y="22987"/>
                </a:lnTo>
                <a:lnTo>
                  <a:pt x="103632" y="48894"/>
                </a:lnTo>
                <a:lnTo>
                  <a:pt x="129539" y="48894"/>
                </a:lnTo>
                <a:lnTo>
                  <a:pt x="129539" y="22987"/>
                </a:lnTo>
                <a:close/>
              </a:path>
              <a:path w="2747009" h="78105">
                <a:moveTo>
                  <a:pt x="155448" y="22987"/>
                </a:moveTo>
                <a:lnTo>
                  <a:pt x="155448" y="48894"/>
                </a:lnTo>
                <a:lnTo>
                  <a:pt x="181356" y="49021"/>
                </a:lnTo>
                <a:lnTo>
                  <a:pt x="181356" y="23113"/>
                </a:lnTo>
                <a:lnTo>
                  <a:pt x="155448" y="22987"/>
                </a:lnTo>
                <a:close/>
              </a:path>
              <a:path w="2747009" h="78105">
                <a:moveTo>
                  <a:pt x="233172" y="23113"/>
                </a:moveTo>
                <a:lnTo>
                  <a:pt x="207263" y="23113"/>
                </a:lnTo>
                <a:lnTo>
                  <a:pt x="207263" y="49021"/>
                </a:lnTo>
                <a:lnTo>
                  <a:pt x="233172" y="49021"/>
                </a:lnTo>
                <a:lnTo>
                  <a:pt x="233172" y="23113"/>
                </a:lnTo>
                <a:close/>
              </a:path>
              <a:path w="2747009" h="78105">
                <a:moveTo>
                  <a:pt x="259080" y="23113"/>
                </a:moveTo>
                <a:lnTo>
                  <a:pt x="259080" y="49021"/>
                </a:lnTo>
                <a:lnTo>
                  <a:pt x="284988" y="49149"/>
                </a:lnTo>
                <a:lnTo>
                  <a:pt x="284988" y="23240"/>
                </a:lnTo>
                <a:lnTo>
                  <a:pt x="259080" y="23113"/>
                </a:lnTo>
                <a:close/>
              </a:path>
              <a:path w="2747009" h="78105">
                <a:moveTo>
                  <a:pt x="336803" y="23240"/>
                </a:moveTo>
                <a:lnTo>
                  <a:pt x="310896" y="23240"/>
                </a:lnTo>
                <a:lnTo>
                  <a:pt x="310896" y="49149"/>
                </a:lnTo>
                <a:lnTo>
                  <a:pt x="336803" y="49149"/>
                </a:lnTo>
                <a:lnTo>
                  <a:pt x="336803" y="23240"/>
                </a:lnTo>
                <a:close/>
              </a:path>
              <a:path w="2747009" h="78105">
                <a:moveTo>
                  <a:pt x="388620" y="23240"/>
                </a:moveTo>
                <a:lnTo>
                  <a:pt x="362712" y="23240"/>
                </a:lnTo>
                <a:lnTo>
                  <a:pt x="362712" y="49149"/>
                </a:lnTo>
                <a:lnTo>
                  <a:pt x="388620" y="49149"/>
                </a:lnTo>
                <a:lnTo>
                  <a:pt x="388620" y="23240"/>
                </a:lnTo>
                <a:close/>
              </a:path>
              <a:path w="2747009" h="78105">
                <a:moveTo>
                  <a:pt x="440436" y="23367"/>
                </a:moveTo>
                <a:lnTo>
                  <a:pt x="414527" y="23367"/>
                </a:lnTo>
                <a:lnTo>
                  <a:pt x="414527" y="49275"/>
                </a:lnTo>
                <a:lnTo>
                  <a:pt x="440436" y="49275"/>
                </a:lnTo>
                <a:lnTo>
                  <a:pt x="440436" y="23367"/>
                </a:lnTo>
                <a:close/>
              </a:path>
              <a:path w="2747009" h="78105">
                <a:moveTo>
                  <a:pt x="492251" y="23367"/>
                </a:moveTo>
                <a:lnTo>
                  <a:pt x="466344" y="23367"/>
                </a:lnTo>
                <a:lnTo>
                  <a:pt x="466344" y="49275"/>
                </a:lnTo>
                <a:lnTo>
                  <a:pt x="492251" y="49275"/>
                </a:lnTo>
                <a:lnTo>
                  <a:pt x="492251" y="23367"/>
                </a:lnTo>
                <a:close/>
              </a:path>
              <a:path w="2747009" h="78105">
                <a:moveTo>
                  <a:pt x="544068" y="23494"/>
                </a:moveTo>
                <a:lnTo>
                  <a:pt x="518160" y="23494"/>
                </a:lnTo>
                <a:lnTo>
                  <a:pt x="518160" y="49402"/>
                </a:lnTo>
                <a:lnTo>
                  <a:pt x="544068" y="49402"/>
                </a:lnTo>
                <a:lnTo>
                  <a:pt x="544068" y="23494"/>
                </a:lnTo>
                <a:close/>
              </a:path>
              <a:path w="2747009" h="78105">
                <a:moveTo>
                  <a:pt x="595884" y="23494"/>
                </a:moveTo>
                <a:lnTo>
                  <a:pt x="569976" y="23494"/>
                </a:lnTo>
                <a:lnTo>
                  <a:pt x="569976" y="49402"/>
                </a:lnTo>
                <a:lnTo>
                  <a:pt x="595884" y="49402"/>
                </a:lnTo>
                <a:lnTo>
                  <a:pt x="595884" y="23494"/>
                </a:lnTo>
                <a:close/>
              </a:path>
              <a:path w="2747009" h="78105">
                <a:moveTo>
                  <a:pt x="647700" y="23621"/>
                </a:moveTo>
                <a:lnTo>
                  <a:pt x="621791" y="23621"/>
                </a:lnTo>
                <a:lnTo>
                  <a:pt x="621791" y="49529"/>
                </a:lnTo>
                <a:lnTo>
                  <a:pt x="647700" y="49529"/>
                </a:lnTo>
                <a:lnTo>
                  <a:pt x="647700" y="23621"/>
                </a:lnTo>
                <a:close/>
              </a:path>
              <a:path w="2747009" h="78105">
                <a:moveTo>
                  <a:pt x="699515" y="23621"/>
                </a:moveTo>
                <a:lnTo>
                  <a:pt x="673608" y="23621"/>
                </a:lnTo>
                <a:lnTo>
                  <a:pt x="673608" y="49529"/>
                </a:lnTo>
                <a:lnTo>
                  <a:pt x="699515" y="49529"/>
                </a:lnTo>
                <a:lnTo>
                  <a:pt x="699515" y="23621"/>
                </a:lnTo>
                <a:close/>
              </a:path>
              <a:path w="2747009" h="78105">
                <a:moveTo>
                  <a:pt x="725424" y="23621"/>
                </a:moveTo>
                <a:lnTo>
                  <a:pt x="725424" y="49529"/>
                </a:lnTo>
                <a:lnTo>
                  <a:pt x="751332" y="49656"/>
                </a:lnTo>
                <a:lnTo>
                  <a:pt x="751332" y="23749"/>
                </a:lnTo>
                <a:lnTo>
                  <a:pt x="725424" y="23621"/>
                </a:lnTo>
                <a:close/>
              </a:path>
              <a:path w="2747009" h="78105">
                <a:moveTo>
                  <a:pt x="803147" y="23749"/>
                </a:moveTo>
                <a:lnTo>
                  <a:pt x="777239" y="23749"/>
                </a:lnTo>
                <a:lnTo>
                  <a:pt x="777239" y="49656"/>
                </a:lnTo>
                <a:lnTo>
                  <a:pt x="803147" y="49656"/>
                </a:lnTo>
                <a:lnTo>
                  <a:pt x="803147" y="23749"/>
                </a:lnTo>
                <a:close/>
              </a:path>
              <a:path w="2747009" h="78105">
                <a:moveTo>
                  <a:pt x="829056" y="23749"/>
                </a:moveTo>
                <a:lnTo>
                  <a:pt x="829056" y="49656"/>
                </a:lnTo>
                <a:lnTo>
                  <a:pt x="854963" y="49783"/>
                </a:lnTo>
                <a:lnTo>
                  <a:pt x="854963" y="23875"/>
                </a:lnTo>
                <a:lnTo>
                  <a:pt x="829056" y="23749"/>
                </a:lnTo>
                <a:close/>
              </a:path>
              <a:path w="2747009" h="78105">
                <a:moveTo>
                  <a:pt x="906780" y="23875"/>
                </a:moveTo>
                <a:lnTo>
                  <a:pt x="880871" y="23875"/>
                </a:lnTo>
                <a:lnTo>
                  <a:pt x="880871" y="49783"/>
                </a:lnTo>
                <a:lnTo>
                  <a:pt x="906780" y="49783"/>
                </a:lnTo>
                <a:lnTo>
                  <a:pt x="906780" y="23875"/>
                </a:lnTo>
                <a:close/>
              </a:path>
              <a:path w="2747009" h="78105">
                <a:moveTo>
                  <a:pt x="958595" y="23875"/>
                </a:moveTo>
                <a:lnTo>
                  <a:pt x="932688" y="23875"/>
                </a:lnTo>
                <a:lnTo>
                  <a:pt x="932688" y="49783"/>
                </a:lnTo>
                <a:lnTo>
                  <a:pt x="958595" y="49783"/>
                </a:lnTo>
                <a:lnTo>
                  <a:pt x="958595" y="23875"/>
                </a:lnTo>
                <a:close/>
              </a:path>
              <a:path w="2747009" h="78105">
                <a:moveTo>
                  <a:pt x="1010412" y="24002"/>
                </a:moveTo>
                <a:lnTo>
                  <a:pt x="984504" y="24002"/>
                </a:lnTo>
                <a:lnTo>
                  <a:pt x="984504" y="49911"/>
                </a:lnTo>
                <a:lnTo>
                  <a:pt x="1010412" y="49911"/>
                </a:lnTo>
                <a:lnTo>
                  <a:pt x="1010412" y="24002"/>
                </a:lnTo>
                <a:close/>
              </a:path>
              <a:path w="2747009" h="78105">
                <a:moveTo>
                  <a:pt x="1062228" y="24002"/>
                </a:moveTo>
                <a:lnTo>
                  <a:pt x="1036319" y="24002"/>
                </a:lnTo>
                <a:lnTo>
                  <a:pt x="1036319" y="49911"/>
                </a:lnTo>
                <a:lnTo>
                  <a:pt x="1062228" y="49911"/>
                </a:lnTo>
                <a:lnTo>
                  <a:pt x="1062228" y="24002"/>
                </a:lnTo>
                <a:close/>
              </a:path>
              <a:path w="2747009" h="78105">
                <a:moveTo>
                  <a:pt x="1114043" y="24129"/>
                </a:moveTo>
                <a:lnTo>
                  <a:pt x="1088136" y="24129"/>
                </a:lnTo>
                <a:lnTo>
                  <a:pt x="1088136" y="50037"/>
                </a:lnTo>
                <a:lnTo>
                  <a:pt x="1114043" y="50037"/>
                </a:lnTo>
                <a:lnTo>
                  <a:pt x="1114043" y="24129"/>
                </a:lnTo>
                <a:close/>
              </a:path>
              <a:path w="2747009" h="78105">
                <a:moveTo>
                  <a:pt x="1165860" y="24129"/>
                </a:moveTo>
                <a:lnTo>
                  <a:pt x="1139952" y="24129"/>
                </a:lnTo>
                <a:lnTo>
                  <a:pt x="1139952" y="50037"/>
                </a:lnTo>
                <a:lnTo>
                  <a:pt x="1165860" y="50037"/>
                </a:lnTo>
                <a:lnTo>
                  <a:pt x="1165860" y="24129"/>
                </a:lnTo>
                <a:close/>
              </a:path>
              <a:path w="2747009" h="78105">
                <a:moveTo>
                  <a:pt x="1217676" y="24256"/>
                </a:moveTo>
                <a:lnTo>
                  <a:pt x="1191767" y="24256"/>
                </a:lnTo>
                <a:lnTo>
                  <a:pt x="1191767" y="50164"/>
                </a:lnTo>
                <a:lnTo>
                  <a:pt x="1217676" y="50164"/>
                </a:lnTo>
                <a:lnTo>
                  <a:pt x="1217676" y="24256"/>
                </a:lnTo>
                <a:close/>
              </a:path>
              <a:path w="2747009" h="78105">
                <a:moveTo>
                  <a:pt x="1269491" y="24256"/>
                </a:moveTo>
                <a:lnTo>
                  <a:pt x="1243584" y="24256"/>
                </a:lnTo>
                <a:lnTo>
                  <a:pt x="1243584" y="50164"/>
                </a:lnTo>
                <a:lnTo>
                  <a:pt x="1269491" y="50164"/>
                </a:lnTo>
                <a:lnTo>
                  <a:pt x="1269491" y="24256"/>
                </a:lnTo>
                <a:close/>
              </a:path>
              <a:path w="2747009" h="78105">
                <a:moveTo>
                  <a:pt x="1295400" y="24256"/>
                </a:moveTo>
                <a:lnTo>
                  <a:pt x="1295400" y="50164"/>
                </a:lnTo>
                <a:lnTo>
                  <a:pt x="1321308" y="50291"/>
                </a:lnTo>
                <a:lnTo>
                  <a:pt x="1321308" y="24383"/>
                </a:lnTo>
                <a:lnTo>
                  <a:pt x="1295400" y="24256"/>
                </a:lnTo>
                <a:close/>
              </a:path>
              <a:path w="2747009" h="78105">
                <a:moveTo>
                  <a:pt x="1373124" y="24383"/>
                </a:moveTo>
                <a:lnTo>
                  <a:pt x="1347215" y="24383"/>
                </a:lnTo>
                <a:lnTo>
                  <a:pt x="1347215" y="50291"/>
                </a:lnTo>
                <a:lnTo>
                  <a:pt x="1373124" y="50291"/>
                </a:lnTo>
                <a:lnTo>
                  <a:pt x="1373124" y="24383"/>
                </a:lnTo>
                <a:close/>
              </a:path>
              <a:path w="2747009" h="78105">
                <a:moveTo>
                  <a:pt x="1399032" y="24383"/>
                </a:moveTo>
                <a:lnTo>
                  <a:pt x="1399032" y="50291"/>
                </a:lnTo>
                <a:lnTo>
                  <a:pt x="1424939" y="50418"/>
                </a:lnTo>
                <a:lnTo>
                  <a:pt x="1424939" y="24511"/>
                </a:lnTo>
                <a:lnTo>
                  <a:pt x="1399032" y="24383"/>
                </a:lnTo>
                <a:close/>
              </a:path>
              <a:path w="2747009" h="78105">
                <a:moveTo>
                  <a:pt x="1476756" y="24511"/>
                </a:moveTo>
                <a:lnTo>
                  <a:pt x="1450847" y="24511"/>
                </a:lnTo>
                <a:lnTo>
                  <a:pt x="1450847" y="50418"/>
                </a:lnTo>
                <a:lnTo>
                  <a:pt x="1476756" y="50418"/>
                </a:lnTo>
                <a:lnTo>
                  <a:pt x="1476756" y="24511"/>
                </a:lnTo>
                <a:close/>
              </a:path>
              <a:path w="2747009" h="78105">
                <a:moveTo>
                  <a:pt x="1502664" y="24511"/>
                </a:moveTo>
                <a:lnTo>
                  <a:pt x="1502664" y="50418"/>
                </a:lnTo>
                <a:lnTo>
                  <a:pt x="1528571" y="50545"/>
                </a:lnTo>
                <a:lnTo>
                  <a:pt x="1528571" y="24637"/>
                </a:lnTo>
                <a:lnTo>
                  <a:pt x="1502664" y="24511"/>
                </a:lnTo>
                <a:close/>
              </a:path>
              <a:path w="2747009" h="78105">
                <a:moveTo>
                  <a:pt x="1580388" y="24637"/>
                </a:moveTo>
                <a:lnTo>
                  <a:pt x="1554480" y="24637"/>
                </a:lnTo>
                <a:lnTo>
                  <a:pt x="1554480" y="50545"/>
                </a:lnTo>
                <a:lnTo>
                  <a:pt x="1580388" y="50545"/>
                </a:lnTo>
                <a:lnTo>
                  <a:pt x="1580388" y="24637"/>
                </a:lnTo>
                <a:close/>
              </a:path>
              <a:path w="2747009" h="78105">
                <a:moveTo>
                  <a:pt x="1632204" y="24637"/>
                </a:moveTo>
                <a:lnTo>
                  <a:pt x="1606295" y="24637"/>
                </a:lnTo>
                <a:lnTo>
                  <a:pt x="1606295" y="50545"/>
                </a:lnTo>
                <a:lnTo>
                  <a:pt x="1632204" y="50545"/>
                </a:lnTo>
                <a:lnTo>
                  <a:pt x="1632204" y="24637"/>
                </a:lnTo>
                <a:close/>
              </a:path>
              <a:path w="2747009" h="78105">
                <a:moveTo>
                  <a:pt x="1684019" y="24764"/>
                </a:moveTo>
                <a:lnTo>
                  <a:pt x="1658112" y="24764"/>
                </a:lnTo>
                <a:lnTo>
                  <a:pt x="1658112" y="50673"/>
                </a:lnTo>
                <a:lnTo>
                  <a:pt x="1684019" y="50673"/>
                </a:lnTo>
                <a:lnTo>
                  <a:pt x="1684019" y="24764"/>
                </a:lnTo>
                <a:close/>
              </a:path>
              <a:path w="2747009" h="78105">
                <a:moveTo>
                  <a:pt x="1735836" y="24764"/>
                </a:moveTo>
                <a:lnTo>
                  <a:pt x="1709928" y="24764"/>
                </a:lnTo>
                <a:lnTo>
                  <a:pt x="1709928" y="50673"/>
                </a:lnTo>
                <a:lnTo>
                  <a:pt x="1735836" y="50673"/>
                </a:lnTo>
                <a:lnTo>
                  <a:pt x="1735836" y="24764"/>
                </a:lnTo>
                <a:close/>
              </a:path>
              <a:path w="2747009" h="78105">
                <a:moveTo>
                  <a:pt x="1787652" y="24891"/>
                </a:moveTo>
                <a:lnTo>
                  <a:pt x="1761743" y="24891"/>
                </a:lnTo>
                <a:lnTo>
                  <a:pt x="1761743" y="50800"/>
                </a:lnTo>
                <a:lnTo>
                  <a:pt x="1787652" y="50800"/>
                </a:lnTo>
                <a:lnTo>
                  <a:pt x="1787652" y="24891"/>
                </a:lnTo>
                <a:close/>
              </a:path>
              <a:path w="2747009" h="78105">
                <a:moveTo>
                  <a:pt x="1839467" y="24891"/>
                </a:moveTo>
                <a:lnTo>
                  <a:pt x="1813560" y="24891"/>
                </a:lnTo>
                <a:lnTo>
                  <a:pt x="1813560" y="50800"/>
                </a:lnTo>
                <a:lnTo>
                  <a:pt x="1839467" y="50800"/>
                </a:lnTo>
                <a:lnTo>
                  <a:pt x="1839467" y="24891"/>
                </a:lnTo>
                <a:close/>
              </a:path>
              <a:path w="2747009" h="78105">
                <a:moveTo>
                  <a:pt x="1891284" y="25018"/>
                </a:moveTo>
                <a:lnTo>
                  <a:pt x="1865376" y="25018"/>
                </a:lnTo>
                <a:lnTo>
                  <a:pt x="1865376" y="50926"/>
                </a:lnTo>
                <a:lnTo>
                  <a:pt x="1891284" y="50926"/>
                </a:lnTo>
                <a:lnTo>
                  <a:pt x="1891284" y="25018"/>
                </a:lnTo>
                <a:close/>
              </a:path>
              <a:path w="2747009" h="78105">
                <a:moveTo>
                  <a:pt x="1943100" y="25018"/>
                </a:moveTo>
                <a:lnTo>
                  <a:pt x="1917191" y="25018"/>
                </a:lnTo>
                <a:lnTo>
                  <a:pt x="1917191" y="50926"/>
                </a:lnTo>
                <a:lnTo>
                  <a:pt x="1943100" y="50926"/>
                </a:lnTo>
                <a:lnTo>
                  <a:pt x="1943100" y="25018"/>
                </a:lnTo>
                <a:close/>
              </a:path>
              <a:path w="2747009" h="78105">
                <a:moveTo>
                  <a:pt x="1969008" y="25018"/>
                </a:moveTo>
                <a:lnTo>
                  <a:pt x="1969008" y="50926"/>
                </a:lnTo>
                <a:lnTo>
                  <a:pt x="1994915" y="51053"/>
                </a:lnTo>
                <a:lnTo>
                  <a:pt x="1994915" y="25145"/>
                </a:lnTo>
                <a:lnTo>
                  <a:pt x="1969008" y="25018"/>
                </a:lnTo>
                <a:close/>
              </a:path>
              <a:path w="2747009" h="78105">
                <a:moveTo>
                  <a:pt x="2046732" y="25145"/>
                </a:moveTo>
                <a:lnTo>
                  <a:pt x="2020824" y="25145"/>
                </a:lnTo>
                <a:lnTo>
                  <a:pt x="2020824" y="51053"/>
                </a:lnTo>
                <a:lnTo>
                  <a:pt x="2046732" y="51053"/>
                </a:lnTo>
                <a:lnTo>
                  <a:pt x="2046732" y="25145"/>
                </a:lnTo>
                <a:close/>
              </a:path>
              <a:path w="2747009" h="78105">
                <a:moveTo>
                  <a:pt x="2072639" y="25145"/>
                </a:moveTo>
                <a:lnTo>
                  <a:pt x="2072639" y="51053"/>
                </a:lnTo>
                <a:lnTo>
                  <a:pt x="2098547" y="51180"/>
                </a:lnTo>
                <a:lnTo>
                  <a:pt x="2098547" y="25273"/>
                </a:lnTo>
                <a:lnTo>
                  <a:pt x="2072639" y="25145"/>
                </a:lnTo>
                <a:close/>
              </a:path>
              <a:path w="2747009" h="78105">
                <a:moveTo>
                  <a:pt x="2150364" y="25273"/>
                </a:moveTo>
                <a:lnTo>
                  <a:pt x="2124456" y="25273"/>
                </a:lnTo>
                <a:lnTo>
                  <a:pt x="2124456" y="51180"/>
                </a:lnTo>
                <a:lnTo>
                  <a:pt x="2150364" y="51180"/>
                </a:lnTo>
                <a:lnTo>
                  <a:pt x="2150364" y="25273"/>
                </a:lnTo>
                <a:close/>
              </a:path>
              <a:path w="2747009" h="78105">
                <a:moveTo>
                  <a:pt x="2176271" y="25273"/>
                </a:moveTo>
                <a:lnTo>
                  <a:pt x="2176271" y="51180"/>
                </a:lnTo>
                <a:lnTo>
                  <a:pt x="2202180" y="51307"/>
                </a:lnTo>
                <a:lnTo>
                  <a:pt x="2202180" y="25400"/>
                </a:lnTo>
                <a:lnTo>
                  <a:pt x="2176271" y="25273"/>
                </a:lnTo>
                <a:close/>
              </a:path>
              <a:path w="2747009" h="78105">
                <a:moveTo>
                  <a:pt x="2253995" y="25400"/>
                </a:moveTo>
                <a:lnTo>
                  <a:pt x="2228088" y="25400"/>
                </a:lnTo>
                <a:lnTo>
                  <a:pt x="2228088" y="51307"/>
                </a:lnTo>
                <a:lnTo>
                  <a:pt x="2253995" y="51307"/>
                </a:lnTo>
                <a:lnTo>
                  <a:pt x="2253995" y="25400"/>
                </a:lnTo>
                <a:close/>
              </a:path>
              <a:path w="2747009" h="78105">
                <a:moveTo>
                  <a:pt x="2305812" y="25400"/>
                </a:moveTo>
                <a:lnTo>
                  <a:pt x="2279904" y="25400"/>
                </a:lnTo>
                <a:lnTo>
                  <a:pt x="2279904" y="51307"/>
                </a:lnTo>
                <a:lnTo>
                  <a:pt x="2305812" y="51307"/>
                </a:lnTo>
                <a:lnTo>
                  <a:pt x="2305812" y="25400"/>
                </a:lnTo>
                <a:close/>
              </a:path>
              <a:path w="2747009" h="78105">
                <a:moveTo>
                  <a:pt x="2357628" y="25526"/>
                </a:moveTo>
                <a:lnTo>
                  <a:pt x="2331719" y="25526"/>
                </a:lnTo>
                <a:lnTo>
                  <a:pt x="2331719" y="51434"/>
                </a:lnTo>
                <a:lnTo>
                  <a:pt x="2357628" y="51434"/>
                </a:lnTo>
                <a:lnTo>
                  <a:pt x="2357628" y="25526"/>
                </a:lnTo>
                <a:close/>
              </a:path>
              <a:path w="2747009" h="78105">
                <a:moveTo>
                  <a:pt x="2409443" y="25526"/>
                </a:moveTo>
                <a:lnTo>
                  <a:pt x="2383536" y="25526"/>
                </a:lnTo>
                <a:lnTo>
                  <a:pt x="2383536" y="51434"/>
                </a:lnTo>
                <a:lnTo>
                  <a:pt x="2409443" y="51434"/>
                </a:lnTo>
                <a:lnTo>
                  <a:pt x="2409443" y="25526"/>
                </a:lnTo>
                <a:close/>
              </a:path>
              <a:path w="2747009" h="78105">
                <a:moveTo>
                  <a:pt x="2461260" y="25653"/>
                </a:moveTo>
                <a:lnTo>
                  <a:pt x="2435352" y="25653"/>
                </a:lnTo>
                <a:lnTo>
                  <a:pt x="2435352" y="51562"/>
                </a:lnTo>
                <a:lnTo>
                  <a:pt x="2461260" y="51562"/>
                </a:lnTo>
                <a:lnTo>
                  <a:pt x="2461260" y="25653"/>
                </a:lnTo>
                <a:close/>
              </a:path>
              <a:path w="2747009" h="78105">
                <a:moveTo>
                  <a:pt x="2513076" y="25653"/>
                </a:moveTo>
                <a:lnTo>
                  <a:pt x="2487167" y="25653"/>
                </a:lnTo>
                <a:lnTo>
                  <a:pt x="2487167" y="51562"/>
                </a:lnTo>
                <a:lnTo>
                  <a:pt x="2513076" y="51562"/>
                </a:lnTo>
                <a:lnTo>
                  <a:pt x="2513076" y="25653"/>
                </a:lnTo>
                <a:close/>
              </a:path>
              <a:path w="2747009" h="78105">
                <a:moveTo>
                  <a:pt x="2538984" y="25653"/>
                </a:moveTo>
                <a:lnTo>
                  <a:pt x="2538984" y="51562"/>
                </a:lnTo>
                <a:lnTo>
                  <a:pt x="2564891" y="51688"/>
                </a:lnTo>
                <a:lnTo>
                  <a:pt x="2564891" y="25780"/>
                </a:lnTo>
                <a:lnTo>
                  <a:pt x="2538984" y="25653"/>
                </a:lnTo>
                <a:close/>
              </a:path>
              <a:path w="2747009" h="78105">
                <a:moveTo>
                  <a:pt x="2616708" y="25780"/>
                </a:moveTo>
                <a:lnTo>
                  <a:pt x="2590800" y="25780"/>
                </a:lnTo>
                <a:lnTo>
                  <a:pt x="2590800" y="51688"/>
                </a:lnTo>
                <a:lnTo>
                  <a:pt x="2616708" y="51688"/>
                </a:lnTo>
                <a:lnTo>
                  <a:pt x="2616708" y="25780"/>
                </a:lnTo>
                <a:close/>
              </a:path>
              <a:path w="2747009" h="78105">
                <a:moveTo>
                  <a:pt x="2642616" y="25780"/>
                </a:moveTo>
                <a:lnTo>
                  <a:pt x="2642616" y="51688"/>
                </a:lnTo>
                <a:lnTo>
                  <a:pt x="2668524" y="51815"/>
                </a:lnTo>
                <a:lnTo>
                  <a:pt x="2668524" y="25907"/>
                </a:lnTo>
                <a:lnTo>
                  <a:pt x="2642616" y="25780"/>
                </a:lnTo>
                <a:close/>
              </a:path>
              <a:path w="2747009" h="78105">
                <a:moveTo>
                  <a:pt x="2708147" y="0"/>
                </a:moveTo>
                <a:lnTo>
                  <a:pt x="2693021" y="3053"/>
                </a:lnTo>
                <a:lnTo>
                  <a:pt x="2680668" y="11382"/>
                </a:lnTo>
                <a:lnTo>
                  <a:pt x="2672339" y="23735"/>
                </a:lnTo>
                <a:lnTo>
                  <a:pt x="2669286" y="38862"/>
                </a:lnTo>
                <a:lnTo>
                  <a:pt x="2672339" y="53988"/>
                </a:lnTo>
                <a:lnTo>
                  <a:pt x="2680668" y="66341"/>
                </a:lnTo>
                <a:lnTo>
                  <a:pt x="2693021" y="74670"/>
                </a:lnTo>
                <a:lnTo>
                  <a:pt x="2708147" y="77724"/>
                </a:lnTo>
                <a:lnTo>
                  <a:pt x="2723274" y="74670"/>
                </a:lnTo>
                <a:lnTo>
                  <a:pt x="2735627" y="66341"/>
                </a:lnTo>
                <a:lnTo>
                  <a:pt x="2743956" y="53988"/>
                </a:lnTo>
                <a:lnTo>
                  <a:pt x="2744394" y="51815"/>
                </a:lnTo>
                <a:lnTo>
                  <a:pt x="2694432" y="51815"/>
                </a:lnTo>
                <a:lnTo>
                  <a:pt x="2694432" y="25907"/>
                </a:lnTo>
                <a:lnTo>
                  <a:pt x="2744394" y="25907"/>
                </a:lnTo>
                <a:lnTo>
                  <a:pt x="2743956" y="23735"/>
                </a:lnTo>
                <a:lnTo>
                  <a:pt x="2735627" y="11382"/>
                </a:lnTo>
                <a:lnTo>
                  <a:pt x="2723274" y="3053"/>
                </a:lnTo>
                <a:lnTo>
                  <a:pt x="2708147" y="0"/>
                </a:lnTo>
                <a:close/>
              </a:path>
              <a:path w="2747009" h="78105">
                <a:moveTo>
                  <a:pt x="2708147" y="25907"/>
                </a:moveTo>
                <a:lnTo>
                  <a:pt x="2694432" y="25907"/>
                </a:lnTo>
                <a:lnTo>
                  <a:pt x="2694432" y="51815"/>
                </a:lnTo>
                <a:lnTo>
                  <a:pt x="2708147" y="51815"/>
                </a:lnTo>
                <a:lnTo>
                  <a:pt x="2708147" y="25907"/>
                </a:lnTo>
                <a:close/>
              </a:path>
              <a:path w="2747009" h="78105">
                <a:moveTo>
                  <a:pt x="2744394" y="25907"/>
                </a:moveTo>
                <a:lnTo>
                  <a:pt x="2708147" y="25907"/>
                </a:lnTo>
                <a:lnTo>
                  <a:pt x="2708147" y="51815"/>
                </a:lnTo>
                <a:lnTo>
                  <a:pt x="2744394" y="51815"/>
                </a:lnTo>
                <a:lnTo>
                  <a:pt x="2747010" y="38862"/>
                </a:lnTo>
                <a:lnTo>
                  <a:pt x="2744394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473446" y="1008126"/>
            <a:ext cx="32378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Perbandingan</a:t>
            </a:r>
            <a:r>
              <a:rPr sz="1800" b="1" spc="-1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CISC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dan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 RISC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18287" y="2153539"/>
            <a:ext cx="3874135" cy="2098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215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Complex</a:t>
            </a:r>
            <a:r>
              <a:rPr sz="1800" b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Instruction</a:t>
            </a:r>
            <a:r>
              <a:rPr sz="1800" b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Set</a:t>
            </a:r>
            <a:endParaRPr sz="1800">
              <a:latin typeface="Verdana"/>
              <a:cs typeface="Verdana"/>
            </a:endParaRPr>
          </a:p>
          <a:p>
            <a:pPr marL="12700" marR="5080" indent="1504315" algn="r">
              <a:lnSpc>
                <a:spcPct val="100000"/>
              </a:lnSpc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Computing</a:t>
            </a:r>
            <a:r>
              <a:rPr sz="1800" b="1" spc="-7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(CISC) </a:t>
            </a:r>
            <a:r>
              <a:rPr sz="1800" b="1" spc="-60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Semua</a:t>
            </a:r>
            <a:r>
              <a:rPr sz="2000" i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sistem</a:t>
            </a:r>
            <a:r>
              <a:rPr sz="2000" i="1" spc="-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2000" i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lama</a:t>
            </a:r>
            <a:r>
              <a:rPr sz="20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baik </a:t>
            </a:r>
            <a:r>
              <a:rPr sz="2000" i="1" spc="-69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itu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komputer mainframe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atau </a:t>
            </a:r>
            <a:r>
              <a:rPr sz="2000" i="1" spc="-69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personal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komputer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relatif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 mempunyai sistem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CISC. Set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 Instruksi</a:t>
            </a:r>
            <a:r>
              <a:rPr sz="2000" i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dibuat</a:t>
            </a:r>
            <a:r>
              <a:rPr sz="2000" i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kompleks.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05298" y="2159889"/>
            <a:ext cx="3637279" cy="3012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5468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Reduce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Instruction</a:t>
            </a:r>
            <a:r>
              <a:rPr sz="1800" b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Set </a:t>
            </a:r>
            <a:r>
              <a:rPr sz="1800" b="1" spc="-60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Computing (RISC)</a:t>
            </a:r>
            <a:endParaRPr sz="1800">
              <a:latin typeface="Verdana"/>
              <a:cs typeface="Verdana"/>
            </a:endParaRPr>
          </a:p>
          <a:p>
            <a:pPr marL="12700" marR="61594">
              <a:lnSpc>
                <a:spcPts val="2400"/>
              </a:lnSpc>
              <a:spcBef>
                <a:spcPts val="75"/>
              </a:spcBef>
            </a:pP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Sistem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RISC lebih populer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karena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tingkat kinerjanya, </a:t>
            </a:r>
            <a:r>
              <a:rPr sz="20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dibandingkan</a:t>
            </a:r>
            <a:r>
              <a:rPr sz="2000" i="1" spc="-6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2000" i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CISC. </a:t>
            </a:r>
            <a:r>
              <a:rPr sz="2000" i="1" spc="-69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Namun karena biaya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sz="20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tinggi,</a:t>
            </a:r>
            <a:r>
              <a:rPr sz="2000" i="1" spc="-7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sistem</a:t>
            </a:r>
            <a:r>
              <a:rPr sz="2000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RISC</a:t>
            </a:r>
            <a:r>
              <a:rPr sz="2000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hanya</a:t>
            </a:r>
            <a:endParaRPr sz="2000">
              <a:latin typeface="Verdana"/>
              <a:cs typeface="Verdana"/>
            </a:endParaRPr>
          </a:p>
          <a:p>
            <a:pPr marL="12700" marR="5080">
              <a:lnSpc>
                <a:spcPts val="2400"/>
              </a:lnSpc>
            </a:pP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digunakan</a:t>
            </a:r>
            <a:r>
              <a:rPr sz="2000" i="1" spc="-7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ketika</a:t>
            </a:r>
            <a:r>
              <a:rPr sz="2000" i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diperlukan </a:t>
            </a:r>
            <a:r>
              <a:rPr sz="2000" i="1" spc="-69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kecepatan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khusus.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Set </a:t>
            </a:r>
            <a:r>
              <a:rPr sz="2000" i="1" dirty="0">
                <a:solidFill>
                  <a:srgbClr val="16165D"/>
                </a:solidFill>
                <a:latin typeface="Verdana"/>
                <a:cs typeface="Verdana"/>
              </a:rPr>
              <a:t> Instruksi</a:t>
            </a:r>
            <a:r>
              <a:rPr sz="2000" i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dibuat</a:t>
            </a:r>
            <a:r>
              <a:rPr sz="2000" i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6165D"/>
                </a:solidFill>
                <a:latin typeface="Verdana"/>
                <a:cs typeface="Verdana"/>
              </a:rPr>
              <a:t>simple.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30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58005" y="234442"/>
            <a:ext cx="46818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Pengalamatan</a:t>
            </a:r>
            <a:r>
              <a:rPr sz="2800" spc="10" dirty="0"/>
              <a:t> </a:t>
            </a:r>
            <a:r>
              <a:rPr sz="2800" spc="-10" dirty="0"/>
              <a:t>Register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749300" y="2850896"/>
            <a:ext cx="813943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110480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Pengalamatan Register </a:t>
            </a:r>
            <a:r>
              <a:rPr sz="1800" b="1" spc="-60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Secara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konseptual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pengalamatan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register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mirip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pengalamatan </a:t>
            </a:r>
            <a:r>
              <a:rPr sz="1800" i="1" spc="-6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langsung,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kecuali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lokasi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memori digantikan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register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 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menyimpan operand.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berisi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nomor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register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 mempunyai</a:t>
            </a:r>
            <a:endParaRPr sz="1800">
              <a:latin typeface="Verdana"/>
              <a:cs typeface="Verdana"/>
            </a:endParaRPr>
          </a:p>
          <a:p>
            <a:pPr marR="14604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operand.</a:t>
            </a:r>
            <a:endParaRPr sz="1800">
              <a:latin typeface="Verdana"/>
              <a:cs typeface="Verdan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072257" y="1694433"/>
          <a:ext cx="4157978" cy="4881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8989"/>
                <a:gridCol w="2078989"/>
              </a:tblGrid>
              <a:tr h="488188">
                <a:tc>
                  <a:txBody>
                    <a:bodyPr/>
                    <a:lstStyle/>
                    <a:p>
                      <a:pPr marL="4851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b="1" spc="-5" dirty="0">
                          <a:latin typeface="Verdana"/>
                          <a:cs typeface="Verdana"/>
                        </a:rPr>
                        <a:t>OPCode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b="1" spc="-5" dirty="0">
                          <a:latin typeface="Verdana"/>
                          <a:cs typeface="Verdana"/>
                        </a:rPr>
                        <a:t>Register</a:t>
                      </a:r>
                      <a:r>
                        <a:rPr sz="2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000" b="1" dirty="0">
                          <a:latin typeface="Verdana"/>
                          <a:cs typeface="Verdana"/>
                        </a:rPr>
                        <a:t>(R)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58546" y="4511578"/>
            <a:ext cx="2202815" cy="3784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200" b="1" i="1" spc="-10" dirty="0">
                <a:solidFill>
                  <a:srgbClr val="FF0000"/>
                </a:solidFill>
                <a:latin typeface="Verdana"/>
                <a:cs typeface="Verdana"/>
              </a:rPr>
              <a:t>ADD</a:t>
            </a:r>
            <a:r>
              <a:rPr sz="2200" b="1" i="1" spc="-2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spc="-10" dirty="0">
                <a:solidFill>
                  <a:srgbClr val="FF0000"/>
                </a:solidFill>
                <a:latin typeface="Verdana"/>
                <a:cs typeface="Verdana"/>
              </a:rPr>
              <a:t>R1,</a:t>
            </a:r>
            <a:r>
              <a:rPr sz="2200" b="1" i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spc="-10" dirty="0">
                <a:solidFill>
                  <a:srgbClr val="FF0000"/>
                </a:solidFill>
                <a:latin typeface="Verdana"/>
                <a:cs typeface="Verdana"/>
              </a:rPr>
              <a:t>R2</a:t>
            </a:r>
            <a:r>
              <a:rPr sz="2200" b="1" i="1" spc="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300" spc="-105" dirty="0">
                <a:solidFill>
                  <a:srgbClr val="FF0000"/>
                </a:solidFill>
                <a:latin typeface="Wingdings"/>
                <a:cs typeface="Wingdings"/>
              </a:rPr>
              <a:t></a:t>
            </a:r>
            <a:endParaRPr sz="23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27451" y="4551045"/>
            <a:ext cx="52724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Jumlahkan</a:t>
            </a:r>
            <a:r>
              <a:rPr sz="2000" b="1" i="1" spc="-50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isi </a:t>
            </a:r>
            <a:r>
              <a:rPr sz="2000" b="1" i="1" spc="-5" dirty="0">
                <a:solidFill>
                  <a:srgbClr val="3333CC"/>
                </a:solidFill>
                <a:latin typeface="Verdana"/>
                <a:cs typeface="Verdana"/>
              </a:rPr>
              <a:t>register</a:t>
            </a:r>
            <a:r>
              <a:rPr sz="2000" b="1" i="1" spc="-10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R1</a:t>
            </a:r>
            <a:r>
              <a:rPr sz="2000" b="1" i="1" spc="-1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dengan</a:t>
            </a:r>
            <a:r>
              <a:rPr sz="2000" b="1" i="1" spc="-3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spc="-5" dirty="0">
                <a:solidFill>
                  <a:srgbClr val="3333CC"/>
                </a:solidFill>
                <a:latin typeface="Verdana"/>
                <a:cs typeface="Verdana"/>
              </a:rPr>
              <a:t>R2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8546" y="4865370"/>
            <a:ext cx="724789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kemudian </a:t>
            </a:r>
            <a:r>
              <a:rPr sz="2000" b="1" i="1" spc="-5" dirty="0">
                <a:solidFill>
                  <a:srgbClr val="3333CC"/>
                </a:solidFill>
                <a:latin typeface="Verdana"/>
                <a:cs typeface="Verdana"/>
              </a:rPr>
              <a:t>hasilnya </a:t>
            </a: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disimpan </a:t>
            </a:r>
            <a:r>
              <a:rPr sz="2000" b="1" i="1" spc="-5" dirty="0">
                <a:solidFill>
                  <a:srgbClr val="3333CC"/>
                </a:solidFill>
                <a:latin typeface="Verdana"/>
                <a:cs typeface="Verdana"/>
              </a:rPr>
              <a:t>di </a:t>
            </a: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R1. Kedua </a:t>
            </a:r>
            <a:r>
              <a:rPr sz="2000" b="1" i="1" spc="-5" dirty="0">
                <a:solidFill>
                  <a:srgbClr val="3333CC"/>
                </a:solidFill>
                <a:latin typeface="Verdana"/>
                <a:cs typeface="Verdana"/>
              </a:rPr>
              <a:t>operand </a:t>
            </a:r>
            <a:r>
              <a:rPr sz="2000" b="1" i="1" spc="-670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spc="-5" dirty="0">
                <a:solidFill>
                  <a:srgbClr val="3333CC"/>
                </a:solidFill>
                <a:latin typeface="Verdana"/>
                <a:cs typeface="Verdana"/>
              </a:rPr>
              <a:t>menggunakan</a:t>
            </a:r>
            <a:r>
              <a:rPr sz="2000" b="1" i="1" spc="-4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pengalamatan</a:t>
            </a:r>
            <a:r>
              <a:rPr sz="2000" b="1" i="1" spc="-40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spc="-5" dirty="0">
                <a:solidFill>
                  <a:srgbClr val="3333CC"/>
                </a:solidFill>
                <a:latin typeface="Verdana"/>
                <a:cs typeface="Verdana"/>
              </a:rPr>
              <a:t>register.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31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8274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Pengalamatan</a:t>
            </a:r>
            <a:r>
              <a:rPr spc="-65" dirty="0"/>
              <a:t> </a:t>
            </a:r>
            <a:r>
              <a:rPr spc="-5" dirty="0"/>
              <a:t>Indeks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64641" y="1209294"/>
          <a:ext cx="5053329" cy="4851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2139"/>
                <a:gridCol w="3171190"/>
              </a:tblGrid>
              <a:tr h="485139">
                <a:tc>
                  <a:txBody>
                    <a:bodyPr/>
                    <a:lstStyle/>
                    <a:p>
                      <a:pPr marL="441959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OPCode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Nilai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X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890511" y="1934252"/>
          <a:ext cx="1538605" cy="2382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8605"/>
              </a:tblGrid>
              <a:tr h="441663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800" spc="-5" dirty="0">
                          <a:latin typeface="Verdana"/>
                          <a:cs typeface="Verdana"/>
                        </a:rPr>
                        <a:t>Memori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1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14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Operand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1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1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6" name="object 6"/>
          <p:cNvGrpSpPr/>
          <p:nvPr/>
        </p:nvGrpSpPr>
        <p:grpSpPr>
          <a:xfrm>
            <a:off x="3040389" y="1805921"/>
            <a:ext cx="1345565" cy="1388745"/>
            <a:chOff x="3040389" y="1805921"/>
            <a:chExt cx="1345565" cy="138874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0389" y="1805921"/>
              <a:ext cx="1345550" cy="138845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073400" y="1807463"/>
              <a:ext cx="1283970" cy="1336675"/>
            </a:xfrm>
            <a:custGeom>
              <a:avLst/>
              <a:gdLst/>
              <a:ahLst/>
              <a:cxnLst/>
              <a:rect l="l" t="t" r="r" b="b"/>
              <a:pathLst>
                <a:path w="1283970" h="1336675">
                  <a:moveTo>
                    <a:pt x="1169162" y="1222248"/>
                  </a:moveTo>
                  <a:lnTo>
                    <a:pt x="1169162" y="1336548"/>
                  </a:lnTo>
                  <a:lnTo>
                    <a:pt x="1245362" y="1298448"/>
                  </a:lnTo>
                  <a:lnTo>
                    <a:pt x="1188212" y="1298448"/>
                  </a:lnTo>
                  <a:lnTo>
                    <a:pt x="1188212" y="1260348"/>
                  </a:lnTo>
                  <a:lnTo>
                    <a:pt x="1245362" y="1260348"/>
                  </a:lnTo>
                  <a:lnTo>
                    <a:pt x="1169162" y="1222248"/>
                  </a:lnTo>
                  <a:close/>
                </a:path>
                <a:path w="1283970" h="1336675">
                  <a:moveTo>
                    <a:pt x="0" y="19050"/>
                  </a:moveTo>
                  <a:lnTo>
                    <a:pt x="0" y="1279398"/>
                  </a:lnTo>
                  <a:lnTo>
                    <a:pt x="1494" y="1286821"/>
                  </a:lnTo>
                  <a:lnTo>
                    <a:pt x="5572" y="1292875"/>
                  </a:lnTo>
                  <a:lnTo>
                    <a:pt x="11626" y="1296953"/>
                  </a:lnTo>
                  <a:lnTo>
                    <a:pt x="19050" y="1298448"/>
                  </a:lnTo>
                  <a:lnTo>
                    <a:pt x="1169162" y="1298448"/>
                  </a:lnTo>
                  <a:lnTo>
                    <a:pt x="1169162" y="1279398"/>
                  </a:lnTo>
                  <a:lnTo>
                    <a:pt x="38100" y="1279398"/>
                  </a:lnTo>
                  <a:lnTo>
                    <a:pt x="19050" y="1260348"/>
                  </a:lnTo>
                  <a:lnTo>
                    <a:pt x="38100" y="1260348"/>
                  </a:lnTo>
                  <a:lnTo>
                    <a:pt x="38100" y="38100"/>
                  </a:lnTo>
                  <a:lnTo>
                    <a:pt x="11937" y="38100"/>
                  </a:lnTo>
                  <a:lnTo>
                    <a:pt x="11937" y="30987"/>
                  </a:lnTo>
                  <a:lnTo>
                    <a:pt x="0" y="19050"/>
                  </a:lnTo>
                  <a:close/>
                </a:path>
                <a:path w="1283970" h="1336675">
                  <a:moveTo>
                    <a:pt x="1245362" y="1260348"/>
                  </a:moveTo>
                  <a:lnTo>
                    <a:pt x="1188212" y="1260348"/>
                  </a:lnTo>
                  <a:lnTo>
                    <a:pt x="1188212" y="1298448"/>
                  </a:lnTo>
                  <a:lnTo>
                    <a:pt x="1245362" y="1298448"/>
                  </a:lnTo>
                  <a:lnTo>
                    <a:pt x="1283462" y="1279398"/>
                  </a:lnTo>
                  <a:lnTo>
                    <a:pt x="1245362" y="1260348"/>
                  </a:lnTo>
                  <a:close/>
                </a:path>
                <a:path w="1283970" h="1336675">
                  <a:moveTo>
                    <a:pt x="38100" y="1260348"/>
                  </a:moveTo>
                  <a:lnTo>
                    <a:pt x="19050" y="1260348"/>
                  </a:lnTo>
                  <a:lnTo>
                    <a:pt x="38100" y="1279398"/>
                  </a:lnTo>
                  <a:lnTo>
                    <a:pt x="38100" y="1260348"/>
                  </a:lnTo>
                  <a:close/>
                </a:path>
                <a:path w="1283970" h="1336675">
                  <a:moveTo>
                    <a:pt x="1169162" y="1260348"/>
                  </a:moveTo>
                  <a:lnTo>
                    <a:pt x="38100" y="1260348"/>
                  </a:lnTo>
                  <a:lnTo>
                    <a:pt x="38100" y="1279398"/>
                  </a:lnTo>
                  <a:lnTo>
                    <a:pt x="1169162" y="1279398"/>
                  </a:lnTo>
                  <a:lnTo>
                    <a:pt x="1169162" y="1260348"/>
                  </a:lnTo>
                  <a:close/>
                </a:path>
                <a:path w="1283970" h="1336675">
                  <a:moveTo>
                    <a:pt x="11937" y="30987"/>
                  </a:moveTo>
                  <a:lnTo>
                    <a:pt x="11937" y="38100"/>
                  </a:lnTo>
                  <a:lnTo>
                    <a:pt x="19050" y="38100"/>
                  </a:lnTo>
                  <a:lnTo>
                    <a:pt x="11937" y="30987"/>
                  </a:lnTo>
                  <a:close/>
                </a:path>
                <a:path w="1283970" h="1336675">
                  <a:moveTo>
                    <a:pt x="19050" y="0"/>
                  </a:moveTo>
                  <a:lnTo>
                    <a:pt x="11937" y="0"/>
                  </a:lnTo>
                  <a:lnTo>
                    <a:pt x="11937" y="30987"/>
                  </a:lnTo>
                  <a:lnTo>
                    <a:pt x="19050" y="38100"/>
                  </a:lnTo>
                  <a:lnTo>
                    <a:pt x="38100" y="38100"/>
                  </a:lnTo>
                  <a:lnTo>
                    <a:pt x="38100" y="19050"/>
                  </a:lnTo>
                  <a:lnTo>
                    <a:pt x="36605" y="11626"/>
                  </a:lnTo>
                  <a:lnTo>
                    <a:pt x="32527" y="5572"/>
                  </a:lnTo>
                  <a:lnTo>
                    <a:pt x="26473" y="1494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355591" y="4387596"/>
            <a:ext cx="1297305" cy="623570"/>
          </a:xfrm>
          <a:prstGeom prst="rect">
            <a:avLst/>
          </a:prstGeom>
          <a:solidFill>
            <a:srgbClr val="00CC99"/>
          </a:solidFill>
          <a:ln w="9144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234315" marR="104775" indent="-123825">
              <a:lnSpc>
                <a:spcPct val="100000"/>
              </a:lnSpc>
              <a:spcBef>
                <a:spcPts val="360"/>
              </a:spcBef>
            </a:pP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Register  (Rind)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596384" y="2776727"/>
            <a:ext cx="772795" cy="728980"/>
            <a:chOff x="4596384" y="2776727"/>
            <a:chExt cx="772795" cy="728980"/>
          </a:xfrm>
        </p:grpSpPr>
        <p:sp>
          <p:nvSpPr>
            <p:cNvPr id="11" name="object 11"/>
            <p:cNvSpPr/>
            <p:nvPr/>
          </p:nvSpPr>
          <p:spPr>
            <a:xfrm>
              <a:off x="4600956" y="2781299"/>
              <a:ext cx="763905" cy="719455"/>
            </a:xfrm>
            <a:custGeom>
              <a:avLst/>
              <a:gdLst/>
              <a:ahLst/>
              <a:cxnLst/>
              <a:rect l="l" t="t" r="r" b="b"/>
              <a:pathLst>
                <a:path w="763904" h="719454">
                  <a:moveTo>
                    <a:pt x="381762" y="0"/>
                  </a:moveTo>
                  <a:lnTo>
                    <a:pt x="333878" y="2802"/>
                  </a:lnTo>
                  <a:lnTo>
                    <a:pt x="287769" y="10985"/>
                  </a:lnTo>
                  <a:lnTo>
                    <a:pt x="243791" y="24210"/>
                  </a:lnTo>
                  <a:lnTo>
                    <a:pt x="202303" y="42142"/>
                  </a:lnTo>
                  <a:lnTo>
                    <a:pt x="163662" y="64442"/>
                  </a:lnTo>
                  <a:lnTo>
                    <a:pt x="128227" y="90774"/>
                  </a:lnTo>
                  <a:lnTo>
                    <a:pt x="96355" y="120800"/>
                  </a:lnTo>
                  <a:lnTo>
                    <a:pt x="68404" y="154184"/>
                  </a:lnTo>
                  <a:lnTo>
                    <a:pt x="44733" y="190588"/>
                  </a:lnTo>
                  <a:lnTo>
                    <a:pt x="25699" y="229675"/>
                  </a:lnTo>
                  <a:lnTo>
                    <a:pt x="11660" y="271108"/>
                  </a:lnTo>
                  <a:lnTo>
                    <a:pt x="2974" y="314550"/>
                  </a:lnTo>
                  <a:lnTo>
                    <a:pt x="0" y="359663"/>
                  </a:lnTo>
                  <a:lnTo>
                    <a:pt x="2974" y="404777"/>
                  </a:lnTo>
                  <a:lnTo>
                    <a:pt x="11660" y="448219"/>
                  </a:lnTo>
                  <a:lnTo>
                    <a:pt x="25699" y="489652"/>
                  </a:lnTo>
                  <a:lnTo>
                    <a:pt x="44733" y="528739"/>
                  </a:lnTo>
                  <a:lnTo>
                    <a:pt x="68404" y="565143"/>
                  </a:lnTo>
                  <a:lnTo>
                    <a:pt x="96355" y="598527"/>
                  </a:lnTo>
                  <a:lnTo>
                    <a:pt x="128227" y="628553"/>
                  </a:lnTo>
                  <a:lnTo>
                    <a:pt x="163662" y="654885"/>
                  </a:lnTo>
                  <a:lnTo>
                    <a:pt x="202303" y="677185"/>
                  </a:lnTo>
                  <a:lnTo>
                    <a:pt x="243791" y="695117"/>
                  </a:lnTo>
                  <a:lnTo>
                    <a:pt x="287769" y="708342"/>
                  </a:lnTo>
                  <a:lnTo>
                    <a:pt x="333878" y="716525"/>
                  </a:lnTo>
                  <a:lnTo>
                    <a:pt x="381762" y="719327"/>
                  </a:lnTo>
                  <a:lnTo>
                    <a:pt x="429645" y="716525"/>
                  </a:lnTo>
                  <a:lnTo>
                    <a:pt x="475754" y="708342"/>
                  </a:lnTo>
                  <a:lnTo>
                    <a:pt x="519732" y="695117"/>
                  </a:lnTo>
                  <a:lnTo>
                    <a:pt x="561220" y="677185"/>
                  </a:lnTo>
                  <a:lnTo>
                    <a:pt x="599861" y="654885"/>
                  </a:lnTo>
                  <a:lnTo>
                    <a:pt x="635296" y="628553"/>
                  </a:lnTo>
                  <a:lnTo>
                    <a:pt x="667168" y="598527"/>
                  </a:lnTo>
                  <a:lnTo>
                    <a:pt x="695119" y="565143"/>
                  </a:lnTo>
                  <a:lnTo>
                    <a:pt x="718790" y="528739"/>
                  </a:lnTo>
                  <a:lnTo>
                    <a:pt x="737824" y="489652"/>
                  </a:lnTo>
                  <a:lnTo>
                    <a:pt x="751863" y="448219"/>
                  </a:lnTo>
                  <a:lnTo>
                    <a:pt x="760549" y="404777"/>
                  </a:lnTo>
                  <a:lnTo>
                    <a:pt x="763524" y="359663"/>
                  </a:lnTo>
                  <a:lnTo>
                    <a:pt x="760549" y="314550"/>
                  </a:lnTo>
                  <a:lnTo>
                    <a:pt x="751863" y="271108"/>
                  </a:lnTo>
                  <a:lnTo>
                    <a:pt x="737824" y="229675"/>
                  </a:lnTo>
                  <a:lnTo>
                    <a:pt x="718790" y="190588"/>
                  </a:lnTo>
                  <a:lnTo>
                    <a:pt x="695119" y="154184"/>
                  </a:lnTo>
                  <a:lnTo>
                    <a:pt x="667168" y="120800"/>
                  </a:lnTo>
                  <a:lnTo>
                    <a:pt x="635296" y="90774"/>
                  </a:lnTo>
                  <a:lnTo>
                    <a:pt x="599861" y="64442"/>
                  </a:lnTo>
                  <a:lnTo>
                    <a:pt x="561220" y="42142"/>
                  </a:lnTo>
                  <a:lnTo>
                    <a:pt x="519732" y="24210"/>
                  </a:lnTo>
                  <a:lnTo>
                    <a:pt x="475754" y="10985"/>
                  </a:lnTo>
                  <a:lnTo>
                    <a:pt x="429645" y="2802"/>
                  </a:lnTo>
                  <a:lnTo>
                    <a:pt x="38176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600956" y="2781299"/>
              <a:ext cx="763905" cy="719455"/>
            </a:xfrm>
            <a:custGeom>
              <a:avLst/>
              <a:gdLst/>
              <a:ahLst/>
              <a:cxnLst/>
              <a:rect l="l" t="t" r="r" b="b"/>
              <a:pathLst>
                <a:path w="763904" h="719454">
                  <a:moveTo>
                    <a:pt x="0" y="359663"/>
                  </a:moveTo>
                  <a:lnTo>
                    <a:pt x="2974" y="314550"/>
                  </a:lnTo>
                  <a:lnTo>
                    <a:pt x="11660" y="271108"/>
                  </a:lnTo>
                  <a:lnTo>
                    <a:pt x="25699" y="229675"/>
                  </a:lnTo>
                  <a:lnTo>
                    <a:pt x="44733" y="190588"/>
                  </a:lnTo>
                  <a:lnTo>
                    <a:pt x="68404" y="154184"/>
                  </a:lnTo>
                  <a:lnTo>
                    <a:pt x="96355" y="120800"/>
                  </a:lnTo>
                  <a:lnTo>
                    <a:pt x="128227" y="90774"/>
                  </a:lnTo>
                  <a:lnTo>
                    <a:pt x="163662" y="64442"/>
                  </a:lnTo>
                  <a:lnTo>
                    <a:pt x="202303" y="42142"/>
                  </a:lnTo>
                  <a:lnTo>
                    <a:pt x="243791" y="24210"/>
                  </a:lnTo>
                  <a:lnTo>
                    <a:pt x="287769" y="10985"/>
                  </a:lnTo>
                  <a:lnTo>
                    <a:pt x="333878" y="2802"/>
                  </a:lnTo>
                  <a:lnTo>
                    <a:pt x="381762" y="0"/>
                  </a:lnTo>
                  <a:lnTo>
                    <a:pt x="429645" y="2802"/>
                  </a:lnTo>
                  <a:lnTo>
                    <a:pt x="475754" y="10985"/>
                  </a:lnTo>
                  <a:lnTo>
                    <a:pt x="519732" y="24210"/>
                  </a:lnTo>
                  <a:lnTo>
                    <a:pt x="561220" y="42142"/>
                  </a:lnTo>
                  <a:lnTo>
                    <a:pt x="599861" y="64442"/>
                  </a:lnTo>
                  <a:lnTo>
                    <a:pt x="635296" y="90774"/>
                  </a:lnTo>
                  <a:lnTo>
                    <a:pt x="667168" y="120800"/>
                  </a:lnTo>
                  <a:lnTo>
                    <a:pt x="695119" y="154184"/>
                  </a:lnTo>
                  <a:lnTo>
                    <a:pt x="718790" y="190588"/>
                  </a:lnTo>
                  <a:lnTo>
                    <a:pt x="737824" y="229675"/>
                  </a:lnTo>
                  <a:lnTo>
                    <a:pt x="751863" y="271108"/>
                  </a:lnTo>
                  <a:lnTo>
                    <a:pt x="760549" y="314550"/>
                  </a:lnTo>
                  <a:lnTo>
                    <a:pt x="763524" y="359663"/>
                  </a:lnTo>
                  <a:lnTo>
                    <a:pt x="760549" y="404777"/>
                  </a:lnTo>
                  <a:lnTo>
                    <a:pt x="751863" y="448219"/>
                  </a:lnTo>
                  <a:lnTo>
                    <a:pt x="737824" y="489652"/>
                  </a:lnTo>
                  <a:lnTo>
                    <a:pt x="718790" y="528739"/>
                  </a:lnTo>
                  <a:lnTo>
                    <a:pt x="695119" y="565143"/>
                  </a:lnTo>
                  <a:lnTo>
                    <a:pt x="667168" y="598527"/>
                  </a:lnTo>
                  <a:lnTo>
                    <a:pt x="635296" y="628553"/>
                  </a:lnTo>
                  <a:lnTo>
                    <a:pt x="599861" y="654885"/>
                  </a:lnTo>
                  <a:lnTo>
                    <a:pt x="561220" y="677185"/>
                  </a:lnTo>
                  <a:lnTo>
                    <a:pt x="519732" y="695117"/>
                  </a:lnTo>
                  <a:lnTo>
                    <a:pt x="475754" y="708342"/>
                  </a:lnTo>
                  <a:lnTo>
                    <a:pt x="429645" y="716525"/>
                  </a:lnTo>
                  <a:lnTo>
                    <a:pt x="381762" y="719327"/>
                  </a:lnTo>
                  <a:lnTo>
                    <a:pt x="333878" y="716525"/>
                  </a:lnTo>
                  <a:lnTo>
                    <a:pt x="287769" y="708342"/>
                  </a:lnTo>
                  <a:lnTo>
                    <a:pt x="243791" y="695117"/>
                  </a:lnTo>
                  <a:lnTo>
                    <a:pt x="202303" y="677185"/>
                  </a:lnTo>
                  <a:lnTo>
                    <a:pt x="163662" y="654885"/>
                  </a:lnTo>
                  <a:lnTo>
                    <a:pt x="128227" y="628553"/>
                  </a:lnTo>
                  <a:lnTo>
                    <a:pt x="96355" y="598527"/>
                  </a:lnTo>
                  <a:lnTo>
                    <a:pt x="68404" y="565143"/>
                  </a:lnTo>
                  <a:lnTo>
                    <a:pt x="44733" y="528739"/>
                  </a:lnTo>
                  <a:lnTo>
                    <a:pt x="25699" y="489652"/>
                  </a:lnTo>
                  <a:lnTo>
                    <a:pt x="11660" y="448219"/>
                  </a:lnTo>
                  <a:lnTo>
                    <a:pt x="2974" y="404777"/>
                  </a:lnTo>
                  <a:lnTo>
                    <a:pt x="0" y="359663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880609" y="2907918"/>
            <a:ext cx="2279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+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62600" y="2951988"/>
            <a:ext cx="1399031" cy="315467"/>
          </a:xfrm>
          <a:prstGeom prst="rect">
            <a:avLst/>
          </a:prstGeom>
        </p:spPr>
      </p:pic>
      <p:sp>
        <p:nvSpPr>
          <p:cNvPr id="15" name="object 15"/>
          <p:cNvSpPr/>
          <p:nvPr/>
        </p:nvSpPr>
        <p:spPr>
          <a:xfrm>
            <a:off x="5606034" y="3029711"/>
            <a:ext cx="1198880" cy="114300"/>
          </a:xfrm>
          <a:custGeom>
            <a:avLst/>
            <a:gdLst/>
            <a:ahLst/>
            <a:cxnLst/>
            <a:rect l="l" t="t" r="r" b="b"/>
            <a:pathLst>
              <a:path w="1198879" h="114300">
                <a:moveTo>
                  <a:pt x="1084071" y="0"/>
                </a:moveTo>
                <a:lnTo>
                  <a:pt x="1084071" y="114300"/>
                </a:lnTo>
                <a:lnTo>
                  <a:pt x="1160271" y="76200"/>
                </a:lnTo>
                <a:lnTo>
                  <a:pt x="1103121" y="76200"/>
                </a:lnTo>
                <a:lnTo>
                  <a:pt x="1103121" y="38100"/>
                </a:lnTo>
                <a:lnTo>
                  <a:pt x="1160271" y="38100"/>
                </a:lnTo>
                <a:lnTo>
                  <a:pt x="1084071" y="0"/>
                </a:lnTo>
                <a:close/>
              </a:path>
              <a:path w="1198879" h="114300">
                <a:moveTo>
                  <a:pt x="1084071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1084071" y="76200"/>
                </a:lnTo>
                <a:lnTo>
                  <a:pt x="1084071" y="38100"/>
                </a:lnTo>
                <a:close/>
              </a:path>
              <a:path w="1198879" h="114300">
                <a:moveTo>
                  <a:pt x="1160271" y="38100"/>
                </a:moveTo>
                <a:lnTo>
                  <a:pt x="1103121" y="38100"/>
                </a:lnTo>
                <a:lnTo>
                  <a:pt x="1103121" y="76200"/>
                </a:lnTo>
                <a:lnTo>
                  <a:pt x="1160271" y="76200"/>
                </a:lnTo>
                <a:lnTo>
                  <a:pt x="1198371" y="57150"/>
                </a:lnTo>
                <a:lnTo>
                  <a:pt x="1160271" y="3810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4918426" y="3646170"/>
            <a:ext cx="171450" cy="727710"/>
            <a:chOff x="4918426" y="3646170"/>
            <a:chExt cx="171450" cy="727710"/>
          </a:xfrm>
        </p:grpSpPr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18426" y="3648937"/>
              <a:ext cx="171254" cy="724910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4946903" y="3646170"/>
              <a:ext cx="114300" cy="671830"/>
            </a:xfrm>
            <a:custGeom>
              <a:avLst/>
              <a:gdLst/>
              <a:ahLst/>
              <a:cxnLst/>
              <a:rect l="l" t="t" r="r" b="b"/>
              <a:pathLst>
                <a:path w="114300" h="671829">
                  <a:moveTo>
                    <a:pt x="76200" y="95249"/>
                  </a:moveTo>
                  <a:lnTo>
                    <a:pt x="38100" y="95249"/>
                  </a:lnTo>
                  <a:lnTo>
                    <a:pt x="38100" y="671321"/>
                  </a:lnTo>
                  <a:lnTo>
                    <a:pt x="76200" y="671321"/>
                  </a:lnTo>
                  <a:lnTo>
                    <a:pt x="76200" y="95249"/>
                  </a:lnTo>
                  <a:close/>
                </a:path>
                <a:path w="114300" h="671829">
                  <a:moveTo>
                    <a:pt x="57150" y="0"/>
                  </a:moveTo>
                  <a:lnTo>
                    <a:pt x="0" y="114299"/>
                  </a:lnTo>
                  <a:lnTo>
                    <a:pt x="38100" y="114299"/>
                  </a:lnTo>
                  <a:lnTo>
                    <a:pt x="38100" y="95249"/>
                  </a:lnTo>
                  <a:lnTo>
                    <a:pt x="104775" y="95249"/>
                  </a:lnTo>
                  <a:lnTo>
                    <a:pt x="57150" y="0"/>
                  </a:lnTo>
                  <a:close/>
                </a:path>
                <a:path w="114300" h="671829">
                  <a:moveTo>
                    <a:pt x="104775" y="95249"/>
                  </a:moveTo>
                  <a:lnTo>
                    <a:pt x="76200" y="95249"/>
                  </a:lnTo>
                  <a:lnTo>
                    <a:pt x="76200" y="114299"/>
                  </a:lnTo>
                  <a:lnTo>
                    <a:pt x="114300" y="114299"/>
                  </a:lnTo>
                  <a:lnTo>
                    <a:pt x="104775" y="95249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20725" y="5048660"/>
            <a:ext cx="2996565" cy="3784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200" b="1" i="1" spc="-5" dirty="0">
                <a:solidFill>
                  <a:srgbClr val="FF0000"/>
                </a:solidFill>
                <a:latin typeface="Verdana"/>
                <a:cs typeface="Verdana"/>
              </a:rPr>
              <a:t>LOAD</a:t>
            </a:r>
            <a:r>
              <a:rPr sz="2200" b="1" i="1" spc="-3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spc="-10" dirty="0">
                <a:solidFill>
                  <a:srgbClr val="FF0000"/>
                </a:solidFill>
                <a:latin typeface="Verdana"/>
                <a:cs typeface="Verdana"/>
              </a:rPr>
              <a:t>X(Rind),</a:t>
            </a:r>
            <a:r>
              <a:rPr sz="2200" b="1" i="1" spc="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spc="-35" dirty="0">
                <a:solidFill>
                  <a:srgbClr val="FF0000"/>
                </a:solidFill>
                <a:latin typeface="Verdana"/>
                <a:cs typeface="Verdana"/>
              </a:rPr>
              <a:t>Ri</a:t>
            </a:r>
            <a:r>
              <a:rPr sz="2300" spc="-35" dirty="0">
                <a:solidFill>
                  <a:srgbClr val="FF0000"/>
                </a:solidFill>
                <a:latin typeface="Wingdings"/>
                <a:cs typeface="Wingdings"/>
              </a:rPr>
              <a:t></a:t>
            </a:r>
            <a:endParaRPr sz="2300">
              <a:latin typeface="Wingdings"/>
              <a:cs typeface="Wingdings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581780" y="5088128"/>
            <a:ext cx="44367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Instruksi</a:t>
            </a:r>
            <a:r>
              <a:rPr sz="2000" b="1" i="1" spc="-2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ini menyalin</a:t>
            </a:r>
            <a:r>
              <a:rPr sz="2000" b="1" i="1" spc="-3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operand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0725" y="5402072"/>
            <a:ext cx="7753984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alamat</a:t>
            </a:r>
            <a:r>
              <a:rPr sz="2000" b="1" i="1" spc="-2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spc="-5" dirty="0">
                <a:solidFill>
                  <a:srgbClr val="3333CC"/>
                </a:solidFill>
                <a:latin typeface="Verdana"/>
                <a:cs typeface="Verdana"/>
              </a:rPr>
              <a:t>hasil</a:t>
            </a:r>
            <a:r>
              <a:rPr sz="2000" b="1" i="1" spc="10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spc="-5" dirty="0">
                <a:solidFill>
                  <a:srgbClr val="3333CC"/>
                </a:solidFill>
                <a:latin typeface="Verdana"/>
                <a:cs typeface="Verdana"/>
              </a:rPr>
              <a:t>penjumlahan</a:t>
            </a:r>
            <a:r>
              <a:rPr sz="2000" b="1" i="1" spc="-4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spc="-5" dirty="0">
                <a:solidFill>
                  <a:srgbClr val="3333CC"/>
                </a:solidFill>
                <a:latin typeface="Verdana"/>
                <a:cs typeface="Verdana"/>
              </a:rPr>
              <a:t>nilai</a:t>
            </a:r>
            <a:r>
              <a:rPr sz="2000" b="1" i="1" spc="1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X</a:t>
            </a:r>
            <a:r>
              <a:rPr sz="2000" b="1" i="1" spc="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dengan</a:t>
            </a:r>
            <a:r>
              <a:rPr sz="2000" b="1" i="1" spc="-2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spc="-5" dirty="0">
                <a:solidFill>
                  <a:srgbClr val="3333CC"/>
                </a:solidFill>
                <a:latin typeface="Verdana"/>
                <a:cs typeface="Verdana"/>
              </a:rPr>
              <a:t>nilai</a:t>
            </a:r>
            <a:r>
              <a:rPr sz="2000" b="1" i="1" spc="20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spc="-5" dirty="0">
                <a:solidFill>
                  <a:srgbClr val="3333CC"/>
                </a:solidFill>
                <a:latin typeface="Verdana"/>
                <a:cs typeface="Verdana"/>
              </a:rPr>
              <a:t>register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Rind</a:t>
            </a:r>
            <a:r>
              <a:rPr sz="2000" b="1" i="1" spc="-2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ke</a:t>
            </a:r>
            <a:r>
              <a:rPr sz="2000" b="1" i="1" spc="-2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dirty="0">
                <a:solidFill>
                  <a:srgbClr val="3333CC"/>
                </a:solidFill>
                <a:latin typeface="Verdana"/>
                <a:cs typeface="Verdana"/>
              </a:rPr>
              <a:t>dalam</a:t>
            </a:r>
            <a:r>
              <a:rPr sz="2000" b="1" i="1" spc="-20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spc="-5" dirty="0">
                <a:solidFill>
                  <a:srgbClr val="3333CC"/>
                </a:solidFill>
                <a:latin typeface="Verdana"/>
                <a:cs typeface="Verdana"/>
              </a:rPr>
              <a:t>register</a:t>
            </a:r>
            <a:r>
              <a:rPr sz="2000" b="1" i="1" spc="-25" dirty="0">
                <a:solidFill>
                  <a:srgbClr val="3333CC"/>
                </a:solidFill>
                <a:latin typeface="Verdana"/>
                <a:cs typeface="Verdana"/>
              </a:rPr>
              <a:t> </a:t>
            </a:r>
            <a:r>
              <a:rPr sz="2000" b="1" i="1" spc="-5" dirty="0">
                <a:solidFill>
                  <a:srgbClr val="3333CC"/>
                </a:solidFill>
                <a:latin typeface="Verdana"/>
                <a:cs typeface="Verdana"/>
              </a:rPr>
              <a:t>Ri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5340096"/>
            <a:ext cx="9144000" cy="1516380"/>
            <a:chOff x="761" y="5340096"/>
            <a:chExt cx="9144000" cy="15163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74380" y="5340096"/>
              <a:ext cx="577596" cy="7635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57159" y="5564124"/>
              <a:ext cx="541020" cy="7086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14032" y="5838444"/>
              <a:ext cx="566927" cy="7101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32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389368" y="337261"/>
            <a:ext cx="119634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/>
              <a:t>La</a:t>
            </a:r>
            <a:r>
              <a:rPr sz="2200" spc="-15" dirty="0"/>
              <a:t>t</a:t>
            </a:r>
            <a:r>
              <a:rPr sz="2200" spc="-5" dirty="0"/>
              <a:t>ihan</a:t>
            </a:r>
            <a:endParaRPr sz="2200"/>
          </a:p>
        </p:txBody>
      </p:sp>
      <p:sp>
        <p:nvSpPr>
          <p:cNvPr id="8" name="object 8"/>
          <p:cNvSpPr txBox="1"/>
          <p:nvPr/>
        </p:nvSpPr>
        <p:spPr>
          <a:xfrm>
            <a:off x="603605" y="1313815"/>
            <a:ext cx="6706870" cy="38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43355"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Tuliskan sebuah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program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bahasa rakitan </a:t>
            </a:r>
            <a:r>
              <a:rPr sz="1800" b="1" spc="-60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800" b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menyelesaikan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statemen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Verdana"/>
              <a:cs typeface="Verdana"/>
            </a:endParaRPr>
          </a:p>
          <a:p>
            <a:pPr marL="1431925" algn="ctr">
              <a:lnSpc>
                <a:spcPct val="100000"/>
              </a:lnSpc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(A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*</a:t>
            </a:r>
            <a:r>
              <a:rPr sz="1800" b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B)</a:t>
            </a:r>
            <a:r>
              <a:rPr sz="1800" b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+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(C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*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D)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menggunakan</a:t>
            </a:r>
            <a:r>
              <a:rPr sz="1800" b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AutoNum type="alphaLcPeriod"/>
              <a:tabLst>
                <a:tab pos="355600" algn="l"/>
              </a:tabLst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b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berbasis</a:t>
            </a:r>
            <a:r>
              <a:rPr sz="1800" b="1" spc="-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akumulator</a:t>
            </a:r>
            <a:endParaRPr sz="1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355600" algn="l"/>
              </a:tabLst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berbasis</a:t>
            </a:r>
            <a:r>
              <a:rPr sz="1800" b="1" spc="-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register</a:t>
            </a:r>
            <a:endParaRPr sz="1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AutoNum type="alphaLcPeriod"/>
              <a:tabLst>
                <a:tab pos="355600" algn="l"/>
              </a:tabLst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b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berbasis</a:t>
            </a:r>
            <a:r>
              <a:rPr sz="1800" b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10" dirty="0">
                <a:solidFill>
                  <a:srgbClr val="16165D"/>
                </a:solidFill>
                <a:latin typeface="Verdana"/>
                <a:cs typeface="Verdana"/>
              </a:rPr>
              <a:t>stack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Verdana"/>
              <a:cs typeface="Verdana"/>
            </a:endParaRPr>
          </a:p>
          <a:p>
            <a:pPr marL="12700" marR="4305935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Keterangan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: 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Perkalian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MUL 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Pertambahan</a:t>
            </a:r>
            <a:r>
              <a:rPr sz="1800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sz="1800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ADD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0"/>
            <a:ext cx="8990965" cy="1219200"/>
            <a:chOff x="761" y="0"/>
            <a:chExt cx="8990965" cy="1219200"/>
          </a:xfrm>
        </p:grpSpPr>
        <p:sp>
          <p:nvSpPr>
            <p:cNvPr id="3" name="object 3"/>
            <p:cNvSpPr/>
            <p:nvPr/>
          </p:nvSpPr>
          <p:spPr>
            <a:xfrm>
              <a:off x="761" y="838961"/>
              <a:ext cx="8686165" cy="0"/>
            </a:xfrm>
            <a:custGeom>
              <a:avLst/>
              <a:gdLst/>
              <a:ahLst/>
              <a:cxnLst/>
              <a:rect l="l" t="t" r="r" b="b"/>
              <a:pathLst>
                <a:path w="8686165">
                  <a:moveTo>
                    <a:pt x="0" y="0"/>
                  </a:moveTo>
                  <a:lnTo>
                    <a:pt x="8686038" y="0"/>
                  </a:lnTo>
                </a:path>
              </a:pathLst>
            </a:custGeom>
            <a:ln w="19811">
              <a:solidFill>
                <a:srgbClr val="33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3399" y="0"/>
              <a:ext cx="0" cy="1219200"/>
            </a:xfrm>
            <a:custGeom>
              <a:avLst/>
              <a:gdLst/>
              <a:ahLst/>
              <a:cxnLst/>
              <a:rect l="l" t="t" r="r" b="b"/>
              <a:pathLst>
                <a:path h="1219200">
                  <a:moveTo>
                    <a:pt x="0" y="0"/>
                  </a:moveTo>
                  <a:lnTo>
                    <a:pt x="0" y="1219200"/>
                  </a:lnTo>
                </a:path>
              </a:pathLst>
            </a:custGeom>
            <a:ln w="12192">
              <a:solidFill>
                <a:srgbClr val="6666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9599" y="152400"/>
              <a:ext cx="609600" cy="6096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204" y="457200"/>
              <a:ext cx="304799" cy="30480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57199" y="457200"/>
              <a:ext cx="0" cy="762000"/>
            </a:xfrm>
            <a:custGeom>
              <a:avLst/>
              <a:gdLst/>
              <a:ahLst/>
              <a:cxnLst/>
              <a:rect l="l" t="t" r="r" b="b"/>
              <a:pathLst>
                <a:path h="762000">
                  <a:moveTo>
                    <a:pt x="0" y="0"/>
                  </a:moveTo>
                  <a:lnTo>
                    <a:pt x="0" y="762000"/>
                  </a:lnTo>
                </a:path>
              </a:pathLst>
            </a:custGeom>
            <a:ln w="12192">
              <a:solidFill>
                <a:srgbClr val="6666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9599" y="914400"/>
              <a:ext cx="304800" cy="3048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686800" y="685800"/>
              <a:ext cx="304800" cy="304800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33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909309" y="337261"/>
            <a:ext cx="26758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/>
              <a:t>Jawaban</a:t>
            </a:r>
            <a:r>
              <a:rPr sz="2200" spc="-25" dirty="0"/>
              <a:t> </a:t>
            </a:r>
            <a:r>
              <a:rPr sz="2200" spc="-5" dirty="0"/>
              <a:t>Latihan</a:t>
            </a:r>
            <a:endParaRPr sz="2200"/>
          </a:p>
        </p:txBody>
      </p:sp>
      <p:sp>
        <p:nvSpPr>
          <p:cNvPr id="12" name="object 12"/>
          <p:cNvSpPr txBox="1"/>
          <p:nvPr/>
        </p:nvSpPr>
        <p:spPr>
          <a:xfrm>
            <a:off x="3321684" y="1325287"/>
            <a:ext cx="174625" cy="27813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74591" y="1325287"/>
            <a:ext cx="2324735" cy="27813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(A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r>
              <a:rPr sz="1800" b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B)</a:t>
            </a:r>
            <a:r>
              <a:rPr sz="1800" b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+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(C</a:t>
            </a:r>
            <a:r>
              <a:rPr sz="1800" b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r>
              <a:rPr sz="1800" b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D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99692" y="1325287"/>
            <a:ext cx="124460" cy="27813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)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61" y="5340096"/>
            <a:ext cx="9144000" cy="1516380"/>
            <a:chOff x="761" y="5340096"/>
            <a:chExt cx="9144000" cy="1516380"/>
          </a:xfrm>
        </p:grpSpPr>
        <p:sp>
          <p:nvSpPr>
            <p:cNvPr id="16" name="object 16"/>
            <p:cNvSpPr/>
            <p:nvPr/>
          </p:nvSpPr>
          <p:spPr>
            <a:xfrm>
              <a:off x="761" y="6630162"/>
              <a:ext cx="9144000" cy="0"/>
            </a:xfrm>
            <a:custGeom>
              <a:avLst/>
              <a:gdLst/>
              <a:ahLst/>
              <a:cxnLst/>
              <a:rect l="l" t="t" r="r" b="b"/>
              <a:pathLst>
                <a:path w="9144000">
                  <a:moveTo>
                    <a:pt x="9144000" y="0"/>
                  </a:moveTo>
                  <a:lnTo>
                    <a:pt x="0" y="0"/>
                  </a:lnTo>
                </a:path>
              </a:pathLst>
            </a:custGeom>
            <a:ln w="19812">
              <a:solidFill>
                <a:srgbClr val="33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686799" y="6248400"/>
              <a:ext cx="0" cy="457200"/>
            </a:xfrm>
            <a:custGeom>
              <a:avLst/>
              <a:gdLst/>
              <a:ahLst/>
              <a:cxnLst/>
              <a:rect l="l" t="t" r="r" b="b"/>
              <a:pathLst>
                <a:path h="457200">
                  <a:moveTo>
                    <a:pt x="0" y="457200"/>
                  </a:moveTo>
                  <a:lnTo>
                    <a:pt x="0" y="0"/>
                  </a:lnTo>
                </a:path>
              </a:pathLst>
            </a:custGeom>
            <a:ln w="12192">
              <a:solidFill>
                <a:srgbClr val="6666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779763" y="6248400"/>
              <a:ext cx="304800" cy="304800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8723375" y="6094476"/>
              <a:ext cx="0" cy="762000"/>
            </a:xfrm>
            <a:custGeom>
              <a:avLst/>
              <a:gdLst/>
              <a:ahLst/>
              <a:cxnLst/>
              <a:rect l="l" t="t" r="r" b="b"/>
              <a:pathLst>
                <a:path h="762000">
                  <a:moveTo>
                    <a:pt x="0" y="761999"/>
                  </a:moveTo>
                  <a:lnTo>
                    <a:pt x="0" y="0"/>
                  </a:lnTo>
                </a:path>
              </a:pathLst>
            </a:custGeom>
            <a:ln w="12192">
              <a:solidFill>
                <a:srgbClr val="6666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8199" y="6400800"/>
              <a:ext cx="153924" cy="153924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4380" y="5340096"/>
              <a:ext cx="577596" cy="763524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57159" y="5564124"/>
              <a:ext cx="541020" cy="708660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114032" y="5838444"/>
              <a:ext cx="566927" cy="710184"/>
            </a:xfrm>
            <a:prstGeom prst="rect">
              <a:avLst/>
            </a:prstGeom>
          </p:spPr>
        </p:pic>
      </p:grp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1037259" y="1312417"/>
          <a:ext cx="7255509" cy="44819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9055"/>
                <a:gridCol w="2237740"/>
                <a:gridCol w="2418714"/>
              </a:tblGrid>
              <a:tr h="795401">
                <a:tc>
                  <a:txBody>
                    <a:bodyPr/>
                    <a:lstStyle/>
                    <a:p>
                      <a:pPr marL="546100" marR="541655" indent="20066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Berbasis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Aku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ula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or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613410" marR="559435" indent="-4572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Be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basis  register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66065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Berbasis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Stack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</a:tr>
              <a:tr h="46088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LD</a:t>
                      </a:r>
                      <a:r>
                        <a:rPr sz="18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LD</a:t>
                      </a:r>
                      <a:r>
                        <a:rPr sz="1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spc="-5" dirty="0">
                          <a:latin typeface="Verdana"/>
                          <a:cs typeface="Verdana"/>
                        </a:rPr>
                        <a:t>R1,</a:t>
                      </a:r>
                      <a:r>
                        <a:rPr sz="1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PUSH</a:t>
                      </a:r>
                      <a:r>
                        <a:rPr sz="1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</a:tr>
              <a:tr h="46075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MUL</a:t>
                      </a:r>
                      <a:r>
                        <a:rPr sz="1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B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MUL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spc="-5" dirty="0">
                          <a:latin typeface="Verdana"/>
                          <a:cs typeface="Verdana"/>
                        </a:rPr>
                        <a:t>R1,</a:t>
                      </a:r>
                      <a:r>
                        <a:rPr sz="1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B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PUSH</a:t>
                      </a:r>
                      <a:r>
                        <a:rPr sz="1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B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</a:tr>
              <a:tr h="46088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ST</a:t>
                      </a:r>
                      <a:r>
                        <a:rPr sz="1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X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LD</a:t>
                      </a:r>
                      <a:r>
                        <a:rPr sz="1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spc="-5" dirty="0">
                          <a:latin typeface="Verdana"/>
                          <a:cs typeface="Verdana"/>
                        </a:rPr>
                        <a:t>R2,</a:t>
                      </a:r>
                      <a:r>
                        <a:rPr sz="1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C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MUL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</a:tr>
              <a:tr h="46075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LD</a:t>
                      </a:r>
                      <a:r>
                        <a:rPr sz="18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C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MUL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spc="-5" dirty="0">
                          <a:latin typeface="Verdana"/>
                          <a:cs typeface="Verdana"/>
                        </a:rPr>
                        <a:t>R2,</a:t>
                      </a:r>
                      <a:r>
                        <a:rPr sz="1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D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PUSH</a:t>
                      </a:r>
                      <a:r>
                        <a:rPr sz="1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C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</a:tr>
              <a:tr h="46075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MUL</a:t>
                      </a:r>
                      <a:r>
                        <a:rPr sz="18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D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ADD</a:t>
                      </a:r>
                      <a:r>
                        <a:rPr sz="1800" b="1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spc="-5" dirty="0">
                          <a:latin typeface="Verdana"/>
                          <a:cs typeface="Verdana"/>
                        </a:rPr>
                        <a:t>R1,</a:t>
                      </a:r>
                      <a:r>
                        <a:rPr sz="1800" b="1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spc="-5" dirty="0">
                          <a:latin typeface="Verdana"/>
                          <a:cs typeface="Verdana"/>
                        </a:rPr>
                        <a:t>R2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PUSH</a:t>
                      </a:r>
                      <a:r>
                        <a:rPr sz="1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D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</a:tr>
              <a:tr h="4608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ADD</a:t>
                      </a:r>
                      <a:r>
                        <a:rPr sz="1800" b="1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X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ST</a:t>
                      </a:r>
                      <a:r>
                        <a:rPr sz="18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spc="-5" dirty="0">
                          <a:latin typeface="Verdana"/>
                          <a:cs typeface="Verdana"/>
                        </a:rPr>
                        <a:t>R1,</a:t>
                      </a:r>
                      <a:r>
                        <a:rPr sz="1800" b="1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X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MUL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</a:tr>
              <a:tr h="46075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ST</a:t>
                      </a:r>
                      <a:r>
                        <a:rPr sz="18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X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Verdana"/>
                          <a:cs typeface="Verdana"/>
                        </a:rPr>
                        <a:t>ADD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BDE"/>
                    </a:solidFill>
                  </a:tcPr>
                </a:tc>
              </a:tr>
              <a:tr h="460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Verdana"/>
                          <a:cs typeface="Verdana"/>
                        </a:rPr>
                        <a:t>POP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X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E"/>
                    </a:solidFill>
                  </a:tcPr>
                </a:tc>
              </a:tr>
            </a:tbl>
          </a:graphicData>
        </a:graphic>
      </p:graphicFrame>
      <p:sp>
        <p:nvSpPr>
          <p:cNvPr id="28" name="object 2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652776" y="888872"/>
            <a:ext cx="3635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r>
              <a:rPr sz="2400" b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16165D"/>
                </a:solidFill>
                <a:latin typeface="Verdana"/>
                <a:cs typeface="Verdana"/>
              </a:rPr>
              <a:t>= </a:t>
            </a:r>
            <a:r>
              <a:rPr sz="2400" b="1" spc="-5" dirty="0">
                <a:solidFill>
                  <a:srgbClr val="16165D"/>
                </a:solidFill>
                <a:latin typeface="Verdana"/>
                <a:cs typeface="Verdana"/>
              </a:rPr>
              <a:t>(A</a:t>
            </a:r>
            <a:r>
              <a:rPr sz="24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r>
              <a:rPr sz="2400" b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16165D"/>
                </a:solidFill>
                <a:latin typeface="Verdana"/>
                <a:cs typeface="Verdana"/>
              </a:rPr>
              <a:t>B)</a:t>
            </a:r>
            <a:r>
              <a:rPr sz="2400" b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16165D"/>
                </a:solidFill>
                <a:latin typeface="Verdana"/>
                <a:cs typeface="Verdana"/>
              </a:rPr>
              <a:t>+ </a:t>
            </a:r>
            <a:r>
              <a:rPr sz="2400" b="1" spc="-5" dirty="0">
                <a:solidFill>
                  <a:srgbClr val="16165D"/>
                </a:solidFill>
                <a:latin typeface="Verdana"/>
                <a:cs typeface="Verdana"/>
              </a:rPr>
              <a:t>(C</a:t>
            </a:r>
            <a:r>
              <a:rPr sz="2400" b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16165D"/>
                </a:solidFill>
                <a:latin typeface="Verdana"/>
                <a:cs typeface="Verdana"/>
              </a:rPr>
              <a:t>x</a:t>
            </a:r>
            <a:r>
              <a:rPr sz="2400" b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16165D"/>
                </a:solidFill>
                <a:latin typeface="Verdana"/>
                <a:cs typeface="Verdana"/>
              </a:rPr>
              <a:t>D)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5340096"/>
            <a:ext cx="9144000" cy="1516380"/>
            <a:chOff x="761" y="5340096"/>
            <a:chExt cx="9144000" cy="15163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74380" y="5340096"/>
              <a:ext cx="577596" cy="7635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57159" y="5564124"/>
              <a:ext cx="541020" cy="7086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14032" y="5838444"/>
              <a:ext cx="566927" cy="7101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34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389368" y="337261"/>
            <a:ext cx="119634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/>
              <a:t>La</a:t>
            </a:r>
            <a:r>
              <a:rPr sz="2200" spc="-15" dirty="0"/>
              <a:t>t</a:t>
            </a:r>
            <a:r>
              <a:rPr sz="2200" spc="-5" dirty="0"/>
              <a:t>ihan</a:t>
            </a:r>
            <a:endParaRPr sz="2200"/>
          </a:p>
        </p:txBody>
      </p:sp>
      <p:sp>
        <p:nvSpPr>
          <p:cNvPr id="8" name="object 8"/>
          <p:cNvSpPr txBox="1"/>
          <p:nvPr/>
        </p:nvSpPr>
        <p:spPr>
          <a:xfrm>
            <a:off x="603605" y="1313815"/>
            <a:ext cx="670687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43355"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Tuliskan sebuah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program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bahasa rakitan </a:t>
            </a:r>
            <a:r>
              <a:rPr sz="1800" b="1" spc="-60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untuk</a:t>
            </a:r>
            <a:r>
              <a:rPr sz="1800" b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menyelesaikan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statemen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Verdana"/>
              <a:cs typeface="Verdana"/>
            </a:endParaRPr>
          </a:p>
          <a:p>
            <a:pPr marL="1431925" algn="ctr">
              <a:lnSpc>
                <a:spcPct val="100000"/>
              </a:lnSpc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Y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sz="1800" b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(A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–</a:t>
            </a:r>
            <a:r>
              <a:rPr sz="1800" b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B)</a:t>
            </a:r>
            <a:r>
              <a:rPr sz="1800" b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*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(</a:t>
            </a:r>
            <a:r>
              <a:rPr sz="1800" b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C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/</a:t>
            </a:r>
            <a:r>
              <a:rPr sz="1800" b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D)</a:t>
            </a:r>
            <a:endParaRPr sz="1800">
              <a:latin typeface="Verdana"/>
              <a:cs typeface="Verdana"/>
            </a:endParaRPr>
          </a:p>
          <a:p>
            <a:pPr marL="1433195" algn="ctr">
              <a:lnSpc>
                <a:spcPct val="100000"/>
              </a:lnSpc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Y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(A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–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B)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/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(C</a:t>
            </a:r>
            <a:r>
              <a:rPr sz="1800" b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+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D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*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E)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800" b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menggunakan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355600" algn="l"/>
              </a:tabLst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b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berbasis</a:t>
            </a:r>
            <a:r>
              <a:rPr sz="1800" b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akumulator</a:t>
            </a:r>
            <a:endParaRPr sz="1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AutoNum type="alphaLcPeriod"/>
              <a:tabLst>
                <a:tab pos="355600" algn="l"/>
              </a:tabLst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b="1" spc="-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berbasis</a:t>
            </a:r>
            <a:r>
              <a:rPr sz="1800" b="1" spc="-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register</a:t>
            </a:r>
            <a:endParaRPr sz="1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AutoNum type="alphaLcPeriod"/>
              <a:tabLst>
                <a:tab pos="355600" algn="l"/>
              </a:tabLst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b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berbasis</a:t>
            </a:r>
            <a:r>
              <a:rPr sz="1800" b="1" spc="-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10" dirty="0">
                <a:solidFill>
                  <a:srgbClr val="16165D"/>
                </a:solidFill>
                <a:latin typeface="Verdana"/>
                <a:cs typeface="Verdana"/>
              </a:rPr>
              <a:t>stack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Verdana"/>
              <a:cs typeface="Verdana"/>
            </a:endParaRPr>
          </a:p>
          <a:p>
            <a:pPr marL="12700" marR="4305935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Keterangan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: 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Perkalian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MUL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Pertambahan</a:t>
            </a:r>
            <a:r>
              <a:rPr sz="1800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sz="1800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ADD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Pembagian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=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DIV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336600"/>
                </a:solidFill>
                <a:latin typeface="Times New Roman"/>
                <a:cs typeface="Times New Roman"/>
              </a:rPr>
              <a:t>35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07911" y="234442"/>
            <a:ext cx="21342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Thank</a:t>
            </a:r>
            <a:r>
              <a:rPr sz="2800" spc="-50" dirty="0"/>
              <a:t> </a:t>
            </a:r>
            <a:r>
              <a:rPr sz="2800" spc="-5" dirty="0"/>
              <a:t>You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3427221" y="3031058"/>
            <a:ext cx="20897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Verdana"/>
                <a:cs typeface="Verdana"/>
              </a:rPr>
              <a:t>To</a:t>
            </a:r>
            <a:r>
              <a:rPr sz="1800" i="1" spc="-40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Be</a:t>
            </a:r>
            <a:r>
              <a:rPr sz="1800" i="1" spc="-3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Continued..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366003" y="3183635"/>
            <a:ext cx="3598545" cy="2654935"/>
            <a:chOff x="5366003" y="3183635"/>
            <a:chExt cx="3598545" cy="265493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58683" y="3183635"/>
              <a:ext cx="1205483" cy="159562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91299" y="3669791"/>
              <a:ext cx="1129283" cy="147980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66003" y="4358639"/>
              <a:ext cx="1185672" cy="1479804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121151" y="2810065"/>
            <a:ext cx="3723640" cy="1045844"/>
            <a:chOff x="3121151" y="2810065"/>
            <a:chExt cx="3723640" cy="1045844"/>
          </a:xfrm>
        </p:grpSpPr>
        <p:sp>
          <p:nvSpPr>
            <p:cNvPr id="4" name="object 4"/>
            <p:cNvSpPr/>
            <p:nvPr/>
          </p:nvSpPr>
          <p:spPr>
            <a:xfrm>
              <a:off x="5256275" y="2814827"/>
              <a:ext cx="1583690" cy="1036319"/>
            </a:xfrm>
            <a:custGeom>
              <a:avLst/>
              <a:gdLst/>
              <a:ahLst/>
              <a:cxnLst/>
              <a:rect l="l" t="t" r="r" b="b"/>
              <a:pathLst>
                <a:path w="1583690" h="1036320">
                  <a:moveTo>
                    <a:pt x="0" y="1036320"/>
                  </a:moveTo>
                  <a:lnTo>
                    <a:pt x="1583435" y="1036320"/>
                  </a:lnTo>
                  <a:lnTo>
                    <a:pt x="1583435" y="0"/>
                  </a:lnTo>
                  <a:lnTo>
                    <a:pt x="0" y="0"/>
                  </a:lnTo>
                  <a:lnTo>
                    <a:pt x="0" y="103632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21151" y="2924555"/>
              <a:ext cx="1368552" cy="792479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62775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CISC</a:t>
            </a:r>
            <a:endParaRPr sz="2800"/>
          </a:p>
        </p:txBody>
      </p:sp>
      <p:sp>
        <p:nvSpPr>
          <p:cNvPr id="7" name="object 7"/>
          <p:cNvSpPr txBox="1"/>
          <p:nvPr/>
        </p:nvSpPr>
        <p:spPr>
          <a:xfrm>
            <a:off x="1730755" y="996584"/>
            <a:ext cx="5572125" cy="834390"/>
          </a:xfrm>
          <a:prstGeom prst="rect">
            <a:avLst/>
          </a:prstGeom>
        </p:spPr>
        <p:txBody>
          <a:bodyPr vert="horz" wrap="square" lIns="0" tIns="167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15"/>
              </a:spcBef>
            </a:pP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Complex</a:t>
            </a:r>
            <a:r>
              <a:rPr sz="1800" b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Instruction</a:t>
            </a:r>
            <a:r>
              <a:rPr sz="1800" b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Set</a:t>
            </a:r>
            <a:r>
              <a:rPr sz="1800" b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Computing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(CISC)</a:t>
            </a:r>
            <a:endParaRPr sz="1800">
              <a:latin typeface="Verdana"/>
              <a:cs typeface="Verdana"/>
            </a:endParaRPr>
          </a:p>
          <a:p>
            <a:pPr marL="1440815">
              <a:lnSpc>
                <a:spcPct val="100000"/>
              </a:lnSpc>
              <a:spcBef>
                <a:spcPts val="1070"/>
              </a:spcBef>
            </a:pPr>
            <a:r>
              <a:rPr sz="1600" b="1" i="1" spc="-10" dirty="0">
                <a:solidFill>
                  <a:srgbClr val="33CC33"/>
                </a:solidFill>
                <a:latin typeface="Verdana"/>
                <a:cs typeface="Verdana"/>
              </a:rPr>
              <a:t>Set Instruksi</a:t>
            </a:r>
            <a:endParaRPr sz="1600">
              <a:latin typeface="Verdana"/>
              <a:cs typeface="Verdana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2103" y="2924555"/>
            <a:ext cx="1368552" cy="79247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832103" y="2924555"/>
            <a:ext cx="1369060" cy="7924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395605" marR="279400" indent="-108585">
              <a:lnSpc>
                <a:spcPts val="2120"/>
              </a:lnSpc>
              <a:spcBef>
                <a:spcPts val="459"/>
              </a:spcBef>
            </a:pP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Source 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Code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21151" y="2924555"/>
            <a:ext cx="1369060" cy="7924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315"/>
              </a:spcBef>
            </a:pP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Compiler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64479" y="2956560"/>
            <a:ext cx="1367027" cy="792479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5364479" y="2956560"/>
            <a:ext cx="1367155" cy="7924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363220" marR="260985" indent="-94615">
              <a:lnSpc>
                <a:spcPts val="2360"/>
              </a:lnSpc>
              <a:spcBef>
                <a:spcPts val="455"/>
              </a:spcBef>
            </a:pP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Ob</a:t>
            </a:r>
            <a:r>
              <a:rPr sz="2000" i="1" spc="-15" dirty="0">
                <a:solidFill>
                  <a:srgbClr val="181866"/>
                </a:solidFill>
                <a:latin typeface="Verdana"/>
                <a:cs typeface="Verdana"/>
              </a:rPr>
              <a:t>j</a:t>
            </a:r>
            <a:r>
              <a:rPr sz="2000" i="1" spc="-10" dirty="0">
                <a:solidFill>
                  <a:srgbClr val="181866"/>
                </a:solidFill>
                <a:latin typeface="Verdana"/>
                <a:cs typeface="Verdana"/>
              </a:rPr>
              <a:t>e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ct 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Code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364479" y="4678679"/>
            <a:ext cx="1367027" cy="792479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5364479" y="4678679"/>
            <a:ext cx="1367155" cy="7924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1905" algn="ctr">
              <a:lnSpc>
                <a:spcPts val="2020"/>
              </a:lnSpc>
              <a:spcBef>
                <a:spcPts val="360"/>
              </a:spcBef>
            </a:pPr>
            <a:r>
              <a:rPr sz="1700" i="1" dirty="0">
                <a:solidFill>
                  <a:srgbClr val="181866"/>
                </a:solidFill>
                <a:latin typeface="Verdana"/>
                <a:cs typeface="Verdana"/>
              </a:rPr>
              <a:t>CPU</a:t>
            </a:r>
            <a:endParaRPr sz="1700">
              <a:latin typeface="Verdana"/>
              <a:cs typeface="Verdana"/>
            </a:endParaRPr>
          </a:p>
          <a:p>
            <a:pPr marL="1905" algn="ctr">
              <a:lnSpc>
                <a:spcPts val="2020"/>
              </a:lnSpc>
            </a:pPr>
            <a:r>
              <a:rPr sz="1700" i="1" spc="-5" dirty="0">
                <a:solidFill>
                  <a:srgbClr val="181866"/>
                </a:solidFill>
                <a:latin typeface="Verdana"/>
                <a:cs typeface="Verdana"/>
              </a:rPr>
              <a:t>(Complex)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4339" y="1924049"/>
            <a:ext cx="1703070" cy="508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00"/>
              </a:lnSpc>
              <a:spcBef>
                <a:spcPts val="95"/>
              </a:spcBef>
            </a:pPr>
            <a:r>
              <a:rPr sz="1600" i="1" spc="-5" dirty="0">
                <a:solidFill>
                  <a:srgbClr val="181866"/>
                </a:solidFill>
                <a:latin typeface="Verdana"/>
                <a:cs typeface="Verdana"/>
              </a:rPr>
              <a:t>Program</a:t>
            </a:r>
            <a:r>
              <a:rPr sz="1600" i="1" spc="-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81866"/>
                </a:solidFill>
                <a:latin typeface="Verdana"/>
                <a:cs typeface="Verdana"/>
              </a:rPr>
              <a:t>Bahasa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900"/>
              </a:lnSpc>
            </a:pPr>
            <a:r>
              <a:rPr sz="1600" i="1" spc="-5" dirty="0">
                <a:solidFill>
                  <a:srgbClr val="181866"/>
                </a:solidFill>
                <a:latin typeface="Verdana"/>
                <a:cs typeface="Verdana"/>
              </a:rPr>
              <a:t>Tingkat</a:t>
            </a:r>
            <a:r>
              <a:rPr sz="1600" i="1" spc="-3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81866"/>
                </a:solidFill>
                <a:latin typeface="Verdana"/>
                <a:cs typeface="Verdana"/>
              </a:rPr>
              <a:t>Tinggi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304288" y="3300984"/>
            <a:ext cx="688975" cy="146685"/>
            <a:chOff x="2304288" y="3300984"/>
            <a:chExt cx="688975" cy="146685"/>
          </a:xfrm>
        </p:grpSpPr>
        <p:sp>
          <p:nvSpPr>
            <p:cNvPr id="17" name="object 17"/>
            <p:cNvSpPr/>
            <p:nvPr/>
          </p:nvSpPr>
          <p:spPr>
            <a:xfrm>
              <a:off x="2308860" y="3305556"/>
              <a:ext cx="680085" cy="137160"/>
            </a:xfrm>
            <a:custGeom>
              <a:avLst/>
              <a:gdLst/>
              <a:ahLst/>
              <a:cxnLst/>
              <a:rect l="l" t="t" r="r" b="b"/>
              <a:pathLst>
                <a:path w="680085" h="137160">
                  <a:moveTo>
                    <a:pt x="611123" y="0"/>
                  </a:moveTo>
                  <a:lnTo>
                    <a:pt x="611123" y="34290"/>
                  </a:lnTo>
                  <a:lnTo>
                    <a:pt x="0" y="34290"/>
                  </a:lnTo>
                  <a:lnTo>
                    <a:pt x="0" y="102870"/>
                  </a:lnTo>
                  <a:lnTo>
                    <a:pt x="611123" y="102870"/>
                  </a:lnTo>
                  <a:lnTo>
                    <a:pt x="611123" y="137160"/>
                  </a:lnTo>
                  <a:lnTo>
                    <a:pt x="679703" y="68580"/>
                  </a:lnTo>
                  <a:lnTo>
                    <a:pt x="611123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308860" y="3305556"/>
              <a:ext cx="680085" cy="137160"/>
            </a:xfrm>
            <a:custGeom>
              <a:avLst/>
              <a:gdLst/>
              <a:ahLst/>
              <a:cxnLst/>
              <a:rect l="l" t="t" r="r" b="b"/>
              <a:pathLst>
                <a:path w="680085" h="137160">
                  <a:moveTo>
                    <a:pt x="0" y="34290"/>
                  </a:moveTo>
                  <a:lnTo>
                    <a:pt x="611123" y="34290"/>
                  </a:lnTo>
                  <a:lnTo>
                    <a:pt x="611123" y="0"/>
                  </a:lnTo>
                  <a:lnTo>
                    <a:pt x="679703" y="68580"/>
                  </a:lnTo>
                  <a:lnTo>
                    <a:pt x="611123" y="137160"/>
                  </a:lnTo>
                  <a:lnTo>
                    <a:pt x="611123" y="102870"/>
                  </a:lnTo>
                  <a:lnTo>
                    <a:pt x="0" y="102870"/>
                  </a:lnTo>
                  <a:lnTo>
                    <a:pt x="0" y="3429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196966" y="2277872"/>
            <a:ext cx="1703070" cy="50800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61340" marR="5080" indent="-548640">
              <a:lnSpc>
                <a:spcPts val="1880"/>
              </a:lnSpc>
              <a:spcBef>
                <a:spcPts val="190"/>
              </a:spcBef>
            </a:pPr>
            <a:r>
              <a:rPr sz="1600" i="1" spc="-5" dirty="0">
                <a:solidFill>
                  <a:srgbClr val="181866"/>
                </a:solidFill>
                <a:latin typeface="Verdana"/>
                <a:cs typeface="Verdana"/>
              </a:rPr>
              <a:t>Program</a:t>
            </a:r>
            <a:r>
              <a:rPr sz="1600" i="1" spc="-4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81866"/>
                </a:solidFill>
                <a:latin typeface="Verdana"/>
                <a:cs typeface="Verdana"/>
              </a:rPr>
              <a:t>Bahasa </a:t>
            </a:r>
            <a:r>
              <a:rPr sz="1600" i="1" spc="-55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81866"/>
                </a:solidFill>
                <a:latin typeface="Verdana"/>
                <a:cs typeface="Verdana"/>
              </a:rPr>
              <a:t>Mesin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81341" y="2144394"/>
            <a:ext cx="5734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K</a:t>
            </a:r>
            <a:r>
              <a:rPr sz="1600" b="1" i="1" spc="-10" dirty="0">
                <a:solidFill>
                  <a:srgbClr val="33CC33"/>
                </a:solidFill>
                <a:latin typeface="Verdana"/>
                <a:cs typeface="Verdana"/>
              </a:rPr>
              <a:t>e</a:t>
            </a:r>
            <a:r>
              <a:rPr sz="1600" b="1" i="1" spc="-15" dirty="0">
                <a:solidFill>
                  <a:srgbClr val="33CC33"/>
                </a:solidFill>
                <a:latin typeface="Verdana"/>
                <a:cs typeface="Verdana"/>
              </a:rPr>
              <a:t>ci</a:t>
            </a: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l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77888" y="3109975"/>
            <a:ext cx="1673225" cy="50800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30835" marR="5080" indent="-318770">
              <a:lnSpc>
                <a:spcPts val="1880"/>
              </a:lnSpc>
              <a:spcBef>
                <a:spcPts val="190"/>
              </a:spcBef>
            </a:pP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Memori</a:t>
            </a:r>
            <a:r>
              <a:rPr sz="1600" b="1" i="1" spc="-4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utama </a:t>
            </a:r>
            <a:r>
              <a:rPr sz="1600" b="1" i="1" spc="-53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600" b="1" i="1" spc="-10" dirty="0">
                <a:solidFill>
                  <a:srgbClr val="33CC33"/>
                </a:solidFill>
                <a:latin typeface="Verdana"/>
                <a:cs typeface="Verdana"/>
              </a:rPr>
              <a:t>(lambat)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4529137" y="3277933"/>
            <a:ext cx="3136900" cy="1348105"/>
            <a:chOff x="4529137" y="3277933"/>
            <a:chExt cx="3136900" cy="1348105"/>
          </a:xfrm>
        </p:grpSpPr>
        <p:sp>
          <p:nvSpPr>
            <p:cNvPr id="23" name="object 23"/>
            <p:cNvSpPr/>
            <p:nvPr/>
          </p:nvSpPr>
          <p:spPr>
            <a:xfrm>
              <a:off x="4533900" y="3282696"/>
              <a:ext cx="678180" cy="137160"/>
            </a:xfrm>
            <a:custGeom>
              <a:avLst/>
              <a:gdLst/>
              <a:ahLst/>
              <a:cxnLst/>
              <a:rect l="l" t="t" r="r" b="b"/>
              <a:pathLst>
                <a:path w="678179" h="137160">
                  <a:moveTo>
                    <a:pt x="609600" y="0"/>
                  </a:moveTo>
                  <a:lnTo>
                    <a:pt x="609600" y="34289"/>
                  </a:lnTo>
                  <a:lnTo>
                    <a:pt x="0" y="34289"/>
                  </a:lnTo>
                  <a:lnTo>
                    <a:pt x="0" y="102869"/>
                  </a:lnTo>
                  <a:lnTo>
                    <a:pt x="609600" y="102869"/>
                  </a:lnTo>
                  <a:lnTo>
                    <a:pt x="609600" y="137159"/>
                  </a:lnTo>
                  <a:lnTo>
                    <a:pt x="678179" y="68579"/>
                  </a:lnTo>
                  <a:lnTo>
                    <a:pt x="60960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3900" y="3282696"/>
              <a:ext cx="678180" cy="137160"/>
            </a:xfrm>
            <a:custGeom>
              <a:avLst/>
              <a:gdLst/>
              <a:ahLst/>
              <a:cxnLst/>
              <a:rect l="l" t="t" r="r" b="b"/>
              <a:pathLst>
                <a:path w="678179" h="137160">
                  <a:moveTo>
                    <a:pt x="0" y="34289"/>
                  </a:moveTo>
                  <a:lnTo>
                    <a:pt x="609600" y="34289"/>
                  </a:lnTo>
                  <a:lnTo>
                    <a:pt x="609600" y="0"/>
                  </a:lnTo>
                  <a:lnTo>
                    <a:pt x="678179" y="68579"/>
                  </a:lnTo>
                  <a:lnTo>
                    <a:pt x="609600" y="137159"/>
                  </a:lnTo>
                  <a:lnTo>
                    <a:pt x="609600" y="102869"/>
                  </a:lnTo>
                  <a:lnTo>
                    <a:pt x="0" y="102869"/>
                  </a:lnTo>
                  <a:lnTo>
                    <a:pt x="0" y="3428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940552" y="3884676"/>
              <a:ext cx="215265" cy="736600"/>
            </a:xfrm>
            <a:custGeom>
              <a:avLst/>
              <a:gdLst/>
              <a:ahLst/>
              <a:cxnLst/>
              <a:rect l="l" t="t" r="r" b="b"/>
              <a:pathLst>
                <a:path w="215264" h="736600">
                  <a:moveTo>
                    <a:pt x="161162" y="0"/>
                  </a:moveTo>
                  <a:lnTo>
                    <a:pt x="53721" y="0"/>
                  </a:lnTo>
                  <a:lnTo>
                    <a:pt x="53721" y="628650"/>
                  </a:lnTo>
                  <a:lnTo>
                    <a:pt x="0" y="628650"/>
                  </a:lnTo>
                  <a:lnTo>
                    <a:pt x="107442" y="736092"/>
                  </a:lnTo>
                  <a:lnTo>
                    <a:pt x="214884" y="628650"/>
                  </a:lnTo>
                  <a:lnTo>
                    <a:pt x="161162" y="628650"/>
                  </a:lnTo>
                  <a:lnTo>
                    <a:pt x="16116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940552" y="3884676"/>
              <a:ext cx="215265" cy="736600"/>
            </a:xfrm>
            <a:custGeom>
              <a:avLst/>
              <a:gdLst/>
              <a:ahLst/>
              <a:cxnLst/>
              <a:rect l="l" t="t" r="r" b="b"/>
              <a:pathLst>
                <a:path w="215264" h="736600">
                  <a:moveTo>
                    <a:pt x="0" y="628650"/>
                  </a:moveTo>
                  <a:lnTo>
                    <a:pt x="53721" y="628650"/>
                  </a:lnTo>
                  <a:lnTo>
                    <a:pt x="53721" y="0"/>
                  </a:lnTo>
                  <a:lnTo>
                    <a:pt x="161162" y="0"/>
                  </a:lnTo>
                  <a:lnTo>
                    <a:pt x="161162" y="628650"/>
                  </a:lnTo>
                  <a:lnTo>
                    <a:pt x="214884" y="628650"/>
                  </a:lnTo>
                  <a:lnTo>
                    <a:pt x="107442" y="736092"/>
                  </a:lnTo>
                  <a:lnTo>
                    <a:pt x="0" y="62865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155435" y="4215384"/>
              <a:ext cx="1510030" cy="76200"/>
            </a:xfrm>
            <a:custGeom>
              <a:avLst/>
              <a:gdLst/>
              <a:ahLst/>
              <a:cxnLst/>
              <a:rect l="l" t="t" r="r" b="b"/>
              <a:pathLst>
                <a:path w="1510029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44450"/>
                  </a:lnTo>
                  <a:lnTo>
                    <a:pt x="63500" y="44450"/>
                  </a:lnTo>
                  <a:lnTo>
                    <a:pt x="63500" y="31750"/>
                  </a:lnTo>
                  <a:lnTo>
                    <a:pt x="76200" y="31750"/>
                  </a:lnTo>
                  <a:lnTo>
                    <a:pt x="76200" y="0"/>
                  </a:lnTo>
                  <a:close/>
                </a:path>
                <a:path w="1510029" h="76200">
                  <a:moveTo>
                    <a:pt x="76200" y="31750"/>
                  </a:moveTo>
                  <a:lnTo>
                    <a:pt x="63500" y="31750"/>
                  </a:lnTo>
                  <a:lnTo>
                    <a:pt x="63500" y="44450"/>
                  </a:lnTo>
                  <a:lnTo>
                    <a:pt x="76200" y="44450"/>
                  </a:lnTo>
                  <a:lnTo>
                    <a:pt x="76200" y="31750"/>
                  </a:lnTo>
                  <a:close/>
                </a:path>
                <a:path w="1510029" h="76200">
                  <a:moveTo>
                    <a:pt x="1510030" y="31750"/>
                  </a:moveTo>
                  <a:lnTo>
                    <a:pt x="76200" y="31750"/>
                  </a:lnTo>
                  <a:lnTo>
                    <a:pt x="76200" y="44450"/>
                  </a:lnTo>
                  <a:lnTo>
                    <a:pt x="1510030" y="44450"/>
                  </a:lnTo>
                  <a:lnTo>
                    <a:pt x="1510030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/>
          <p:nvPr/>
        </p:nvSpPr>
        <p:spPr>
          <a:xfrm>
            <a:off x="3121151" y="2116835"/>
            <a:ext cx="1368425" cy="0"/>
          </a:xfrm>
          <a:custGeom>
            <a:avLst/>
            <a:gdLst/>
            <a:ahLst/>
            <a:cxnLst/>
            <a:rect l="l" t="t" r="r" b="b"/>
            <a:pathLst>
              <a:path w="1368425">
                <a:moveTo>
                  <a:pt x="0" y="0"/>
                </a:moveTo>
                <a:lnTo>
                  <a:pt x="136817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472941" y="1800809"/>
            <a:ext cx="8782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10" dirty="0">
                <a:solidFill>
                  <a:srgbClr val="33CC33"/>
                </a:solidFill>
                <a:latin typeface="Verdana"/>
                <a:cs typeface="Verdana"/>
              </a:rPr>
              <a:t>(besar)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304279" y="3962298"/>
            <a:ext cx="1379855" cy="57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6685">
              <a:lnSpc>
                <a:spcPct val="112000"/>
              </a:lnSpc>
              <a:spcBef>
                <a:spcPts val="100"/>
              </a:spcBef>
            </a:pPr>
            <a:r>
              <a:rPr sz="1600" b="1" i="1" spc="-10" dirty="0">
                <a:solidFill>
                  <a:srgbClr val="33CC33"/>
                </a:solidFill>
                <a:latin typeface="Verdana"/>
                <a:cs typeface="Verdana"/>
              </a:rPr>
              <a:t>Instruksi </a:t>
            </a: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600" b="1" i="1" spc="-10" dirty="0">
                <a:solidFill>
                  <a:srgbClr val="33CC33"/>
                </a:solidFill>
                <a:latin typeface="Verdana"/>
                <a:cs typeface="Verdana"/>
              </a:rPr>
              <a:t>(</a:t>
            </a:r>
            <a:r>
              <a:rPr sz="1600" b="1" i="1" spc="-15" dirty="0">
                <a:solidFill>
                  <a:srgbClr val="33CC33"/>
                </a:solidFill>
                <a:latin typeface="Verdana"/>
                <a:cs typeface="Verdana"/>
              </a:rPr>
              <a:t>P</a:t>
            </a: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o</a:t>
            </a:r>
            <a:r>
              <a:rPr sz="1600" b="1" i="1" spc="-15" dirty="0">
                <a:solidFill>
                  <a:srgbClr val="33CC33"/>
                </a:solidFill>
                <a:latin typeface="Verdana"/>
                <a:cs typeface="Verdana"/>
              </a:rPr>
              <a:t>w</a:t>
            </a:r>
            <a:r>
              <a:rPr sz="1600" b="1" i="1" spc="-10" dirty="0">
                <a:solidFill>
                  <a:srgbClr val="33CC33"/>
                </a:solidFill>
                <a:latin typeface="Verdana"/>
                <a:cs typeface="Verdana"/>
              </a:rPr>
              <a:t>er</a:t>
            </a:r>
            <a:r>
              <a:rPr sz="1600" b="1" i="1" spc="-5" dirty="0">
                <a:solidFill>
                  <a:srgbClr val="33CC33"/>
                </a:solidFill>
                <a:latin typeface="Verdana"/>
                <a:cs typeface="Verdana"/>
              </a:rPr>
              <a:t>F</a:t>
            </a:r>
            <a:r>
              <a:rPr sz="1600" b="1" i="1" spc="-10" dirty="0">
                <a:solidFill>
                  <a:srgbClr val="33CC33"/>
                </a:solidFill>
                <a:latin typeface="Verdana"/>
                <a:cs typeface="Verdana"/>
              </a:rPr>
              <a:t>ull)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310128" y="2183891"/>
            <a:ext cx="1012190" cy="740410"/>
          </a:xfrm>
          <a:custGeom>
            <a:avLst/>
            <a:gdLst/>
            <a:ahLst/>
            <a:cxnLst/>
            <a:rect l="l" t="t" r="r" b="b"/>
            <a:pathLst>
              <a:path w="1012189" h="740410">
                <a:moveTo>
                  <a:pt x="76200" y="664210"/>
                </a:moveTo>
                <a:lnTo>
                  <a:pt x="44450" y="664210"/>
                </a:lnTo>
                <a:lnTo>
                  <a:pt x="44450" y="0"/>
                </a:lnTo>
                <a:lnTo>
                  <a:pt x="31750" y="0"/>
                </a:lnTo>
                <a:lnTo>
                  <a:pt x="31750" y="664210"/>
                </a:lnTo>
                <a:lnTo>
                  <a:pt x="0" y="664210"/>
                </a:lnTo>
                <a:lnTo>
                  <a:pt x="38100" y="740410"/>
                </a:lnTo>
                <a:lnTo>
                  <a:pt x="69850" y="676910"/>
                </a:lnTo>
                <a:lnTo>
                  <a:pt x="76200" y="664210"/>
                </a:lnTo>
                <a:close/>
              </a:path>
              <a:path w="1012189" h="740410">
                <a:moveTo>
                  <a:pt x="1011936" y="664210"/>
                </a:moveTo>
                <a:lnTo>
                  <a:pt x="980186" y="664210"/>
                </a:lnTo>
                <a:lnTo>
                  <a:pt x="980186" y="0"/>
                </a:lnTo>
                <a:lnTo>
                  <a:pt x="967486" y="0"/>
                </a:lnTo>
                <a:lnTo>
                  <a:pt x="967486" y="664210"/>
                </a:lnTo>
                <a:lnTo>
                  <a:pt x="935736" y="664210"/>
                </a:lnTo>
                <a:lnTo>
                  <a:pt x="973836" y="740410"/>
                </a:lnTo>
                <a:lnTo>
                  <a:pt x="1005586" y="676910"/>
                </a:lnTo>
                <a:lnTo>
                  <a:pt x="1011936" y="6642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368802" y="2369947"/>
            <a:ext cx="8610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solidFill>
                  <a:srgbClr val="181866"/>
                </a:solidFill>
                <a:latin typeface="Verdana"/>
                <a:cs typeface="Verdana"/>
              </a:rPr>
              <a:t>Referensi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731507" y="2337054"/>
            <a:ext cx="937894" cy="619760"/>
          </a:xfrm>
          <a:custGeom>
            <a:avLst/>
            <a:gdLst/>
            <a:ahLst/>
            <a:cxnLst/>
            <a:rect l="l" t="t" r="r" b="b"/>
            <a:pathLst>
              <a:path w="937895" h="619760">
                <a:moveTo>
                  <a:pt x="42672" y="545973"/>
                </a:moveTo>
                <a:lnTo>
                  <a:pt x="0" y="619760"/>
                </a:lnTo>
                <a:lnTo>
                  <a:pt x="84582" y="609726"/>
                </a:lnTo>
                <a:lnTo>
                  <a:pt x="71725" y="590169"/>
                </a:lnTo>
                <a:lnTo>
                  <a:pt x="56515" y="590169"/>
                </a:lnTo>
                <a:lnTo>
                  <a:pt x="49530" y="579501"/>
                </a:lnTo>
                <a:lnTo>
                  <a:pt x="60129" y="572529"/>
                </a:lnTo>
                <a:lnTo>
                  <a:pt x="42672" y="545973"/>
                </a:lnTo>
                <a:close/>
              </a:path>
              <a:path w="937895" h="619760">
                <a:moveTo>
                  <a:pt x="60129" y="572529"/>
                </a:moveTo>
                <a:lnTo>
                  <a:pt x="49530" y="579501"/>
                </a:lnTo>
                <a:lnTo>
                  <a:pt x="56515" y="590169"/>
                </a:lnTo>
                <a:lnTo>
                  <a:pt x="67133" y="583183"/>
                </a:lnTo>
                <a:lnTo>
                  <a:pt x="60129" y="572529"/>
                </a:lnTo>
                <a:close/>
              </a:path>
              <a:path w="937895" h="619760">
                <a:moveTo>
                  <a:pt x="67133" y="583183"/>
                </a:moveTo>
                <a:lnTo>
                  <a:pt x="56515" y="590169"/>
                </a:lnTo>
                <a:lnTo>
                  <a:pt x="71725" y="590169"/>
                </a:lnTo>
                <a:lnTo>
                  <a:pt x="67133" y="583183"/>
                </a:lnTo>
                <a:close/>
              </a:path>
              <a:path w="937895" h="619760">
                <a:moveTo>
                  <a:pt x="930528" y="0"/>
                </a:moveTo>
                <a:lnTo>
                  <a:pt x="60129" y="572529"/>
                </a:lnTo>
                <a:lnTo>
                  <a:pt x="67133" y="583183"/>
                </a:lnTo>
                <a:lnTo>
                  <a:pt x="937387" y="10668"/>
                </a:lnTo>
                <a:lnTo>
                  <a:pt x="930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121151" y="2810065"/>
            <a:ext cx="3723640" cy="1045844"/>
            <a:chOff x="3121151" y="2810065"/>
            <a:chExt cx="3723640" cy="1045844"/>
          </a:xfrm>
        </p:grpSpPr>
        <p:sp>
          <p:nvSpPr>
            <p:cNvPr id="4" name="object 4"/>
            <p:cNvSpPr/>
            <p:nvPr/>
          </p:nvSpPr>
          <p:spPr>
            <a:xfrm>
              <a:off x="5256275" y="2814827"/>
              <a:ext cx="1583690" cy="1036319"/>
            </a:xfrm>
            <a:custGeom>
              <a:avLst/>
              <a:gdLst/>
              <a:ahLst/>
              <a:cxnLst/>
              <a:rect l="l" t="t" r="r" b="b"/>
              <a:pathLst>
                <a:path w="1583690" h="1036320">
                  <a:moveTo>
                    <a:pt x="0" y="1036320"/>
                  </a:moveTo>
                  <a:lnTo>
                    <a:pt x="1583435" y="1036320"/>
                  </a:lnTo>
                  <a:lnTo>
                    <a:pt x="1583435" y="0"/>
                  </a:lnTo>
                  <a:lnTo>
                    <a:pt x="0" y="0"/>
                  </a:lnTo>
                  <a:lnTo>
                    <a:pt x="0" y="103632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21151" y="2924555"/>
              <a:ext cx="1368552" cy="792479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534402" y="234442"/>
            <a:ext cx="10064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RISC</a:t>
            </a:r>
            <a:endParaRPr sz="2800"/>
          </a:p>
        </p:txBody>
      </p:sp>
      <p:sp>
        <p:nvSpPr>
          <p:cNvPr id="7" name="object 7"/>
          <p:cNvSpPr txBox="1"/>
          <p:nvPr/>
        </p:nvSpPr>
        <p:spPr>
          <a:xfrm>
            <a:off x="1881632" y="996584"/>
            <a:ext cx="5418455" cy="834390"/>
          </a:xfrm>
          <a:prstGeom prst="rect">
            <a:avLst/>
          </a:prstGeom>
        </p:spPr>
        <p:txBody>
          <a:bodyPr vert="horz" wrap="square" lIns="0" tIns="167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15"/>
              </a:spcBef>
            </a:pP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Reduce</a:t>
            </a:r>
            <a:r>
              <a:rPr sz="1800" b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Instruction</a:t>
            </a:r>
            <a:r>
              <a:rPr sz="1800" b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16165D"/>
                </a:solidFill>
                <a:latin typeface="Verdana"/>
                <a:cs typeface="Verdana"/>
              </a:rPr>
              <a:t>Set</a:t>
            </a:r>
            <a:r>
              <a:rPr sz="1800" b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Computing</a:t>
            </a:r>
            <a:r>
              <a:rPr sz="1800" b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Verdana"/>
                <a:cs typeface="Verdana"/>
              </a:rPr>
              <a:t>(RISC)</a:t>
            </a:r>
            <a:endParaRPr sz="1800">
              <a:latin typeface="Verdana"/>
              <a:cs typeface="Verdana"/>
            </a:endParaRPr>
          </a:p>
          <a:p>
            <a:pPr marL="1289685">
              <a:lnSpc>
                <a:spcPct val="100000"/>
              </a:lnSpc>
              <a:spcBef>
                <a:spcPts val="1070"/>
              </a:spcBef>
            </a:pP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Set Instruksi</a:t>
            </a:r>
            <a:endParaRPr sz="1600">
              <a:latin typeface="Verdana"/>
              <a:cs typeface="Verdana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2103" y="2924555"/>
            <a:ext cx="1368552" cy="79247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832103" y="2924555"/>
            <a:ext cx="1369060" cy="7924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395605" marR="279400" indent="-108585">
              <a:lnSpc>
                <a:spcPts val="2120"/>
              </a:lnSpc>
              <a:spcBef>
                <a:spcPts val="459"/>
              </a:spcBef>
            </a:pPr>
            <a:r>
              <a:rPr sz="1800" i="1" dirty="0">
                <a:solidFill>
                  <a:srgbClr val="181866"/>
                </a:solidFill>
                <a:latin typeface="Verdana"/>
                <a:cs typeface="Verdana"/>
              </a:rPr>
              <a:t>Source  </a:t>
            </a:r>
            <a:r>
              <a:rPr sz="1800" i="1" spc="-5" dirty="0">
                <a:solidFill>
                  <a:srgbClr val="181866"/>
                </a:solidFill>
                <a:latin typeface="Verdana"/>
                <a:cs typeface="Verdana"/>
              </a:rPr>
              <a:t>Code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21151" y="2924555"/>
            <a:ext cx="1369060" cy="7924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315"/>
              </a:spcBef>
            </a:pP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Compiler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64479" y="2956560"/>
            <a:ext cx="1367027" cy="792479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5364479" y="2956560"/>
            <a:ext cx="1367155" cy="7924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57785" rIns="0" bIns="0" rtlCol="0">
            <a:spAutoFit/>
          </a:bodyPr>
          <a:lstStyle/>
          <a:p>
            <a:pPr marL="363220" marR="260985" indent="-94615">
              <a:lnSpc>
                <a:spcPts val="2360"/>
              </a:lnSpc>
              <a:spcBef>
                <a:spcPts val="455"/>
              </a:spcBef>
            </a:pP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Ob</a:t>
            </a:r>
            <a:r>
              <a:rPr sz="2000" i="1" spc="-15" dirty="0">
                <a:solidFill>
                  <a:srgbClr val="181866"/>
                </a:solidFill>
                <a:latin typeface="Verdana"/>
                <a:cs typeface="Verdana"/>
              </a:rPr>
              <a:t>j</a:t>
            </a:r>
            <a:r>
              <a:rPr sz="2000" i="1" spc="-10" dirty="0">
                <a:solidFill>
                  <a:srgbClr val="181866"/>
                </a:solidFill>
                <a:latin typeface="Verdana"/>
                <a:cs typeface="Verdana"/>
              </a:rPr>
              <a:t>e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ct 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Code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364479" y="4678679"/>
            <a:ext cx="1367027" cy="792479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5364479" y="4678679"/>
            <a:ext cx="1367155" cy="7924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635" algn="ctr">
              <a:lnSpc>
                <a:spcPts val="2020"/>
              </a:lnSpc>
              <a:spcBef>
                <a:spcPts val="360"/>
              </a:spcBef>
            </a:pPr>
            <a:r>
              <a:rPr sz="1700" b="1" i="1" dirty="0">
                <a:solidFill>
                  <a:srgbClr val="181866"/>
                </a:solidFill>
                <a:latin typeface="Verdana"/>
                <a:cs typeface="Verdana"/>
              </a:rPr>
              <a:t>CPU</a:t>
            </a:r>
            <a:endParaRPr sz="1700">
              <a:latin typeface="Verdana"/>
              <a:cs typeface="Verdana"/>
            </a:endParaRPr>
          </a:p>
          <a:p>
            <a:pPr marL="1270" algn="ctr">
              <a:lnSpc>
                <a:spcPts val="2020"/>
              </a:lnSpc>
            </a:pPr>
            <a:r>
              <a:rPr sz="1700" b="1" i="1" spc="-5" dirty="0">
                <a:solidFill>
                  <a:srgbClr val="181866"/>
                </a:solidFill>
                <a:latin typeface="Verdana"/>
                <a:cs typeface="Verdana"/>
              </a:rPr>
              <a:t>(simple)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4339" y="1924049"/>
            <a:ext cx="1703070" cy="508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00"/>
              </a:lnSpc>
              <a:spcBef>
                <a:spcPts val="95"/>
              </a:spcBef>
            </a:pPr>
            <a:r>
              <a:rPr sz="1600" i="1" spc="-5" dirty="0">
                <a:solidFill>
                  <a:srgbClr val="181866"/>
                </a:solidFill>
                <a:latin typeface="Verdana"/>
                <a:cs typeface="Verdana"/>
              </a:rPr>
              <a:t>Program</a:t>
            </a:r>
            <a:r>
              <a:rPr sz="1600" i="1" spc="-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81866"/>
                </a:solidFill>
                <a:latin typeface="Verdana"/>
                <a:cs typeface="Verdana"/>
              </a:rPr>
              <a:t>Bahasa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ts val="1900"/>
              </a:lnSpc>
            </a:pPr>
            <a:r>
              <a:rPr sz="1600" i="1" spc="-5" dirty="0">
                <a:solidFill>
                  <a:srgbClr val="181866"/>
                </a:solidFill>
                <a:latin typeface="Verdana"/>
                <a:cs typeface="Verdana"/>
              </a:rPr>
              <a:t>Tingkat</a:t>
            </a:r>
            <a:r>
              <a:rPr sz="1600" i="1" spc="-3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81866"/>
                </a:solidFill>
                <a:latin typeface="Verdana"/>
                <a:cs typeface="Verdana"/>
              </a:rPr>
              <a:t>Tinggi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304288" y="3300984"/>
            <a:ext cx="688975" cy="146685"/>
            <a:chOff x="2304288" y="3300984"/>
            <a:chExt cx="688975" cy="146685"/>
          </a:xfrm>
        </p:grpSpPr>
        <p:sp>
          <p:nvSpPr>
            <p:cNvPr id="17" name="object 17"/>
            <p:cNvSpPr/>
            <p:nvPr/>
          </p:nvSpPr>
          <p:spPr>
            <a:xfrm>
              <a:off x="2308860" y="3305556"/>
              <a:ext cx="680085" cy="137160"/>
            </a:xfrm>
            <a:custGeom>
              <a:avLst/>
              <a:gdLst/>
              <a:ahLst/>
              <a:cxnLst/>
              <a:rect l="l" t="t" r="r" b="b"/>
              <a:pathLst>
                <a:path w="680085" h="137160">
                  <a:moveTo>
                    <a:pt x="611123" y="0"/>
                  </a:moveTo>
                  <a:lnTo>
                    <a:pt x="611123" y="34290"/>
                  </a:lnTo>
                  <a:lnTo>
                    <a:pt x="0" y="34290"/>
                  </a:lnTo>
                  <a:lnTo>
                    <a:pt x="0" y="102870"/>
                  </a:lnTo>
                  <a:lnTo>
                    <a:pt x="611123" y="102870"/>
                  </a:lnTo>
                  <a:lnTo>
                    <a:pt x="611123" y="137160"/>
                  </a:lnTo>
                  <a:lnTo>
                    <a:pt x="679703" y="68580"/>
                  </a:lnTo>
                  <a:lnTo>
                    <a:pt x="611123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308860" y="3305556"/>
              <a:ext cx="680085" cy="137160"/>
            </a:xfrm>
            <a:custGeom>
              <a:avLst/>
              <a:gdLst/>
              <a:ahLst/>
              <a:cxnLst/>
              <a:rect l="l" t="t" r="r" b="b"/>
              <a:pathLst>
                <a:path w="680085" h="137160">
                  <a:moveTo>
                    <a:pt x="0" y="34290"/>
                  </a:moveTo>
                  <a:lnTo>
                    <a:pt x="611123" y="34290"/>
                  </a:lnTo>
                  <a:lnTo>
                    <a:pt x="611123" y="0"/>
                  </a:lnTo>
                  <a:lnTo>
                    <a:pt x="679703" y="68580"/>
                  </a:lnTo>
                  <a:lnTo>
                    <a:pt x="611123" y="137160"/>
                  </a:lnTo>
                  <a:lnTo>
                    <a:pt x="611123" y="102870"/>
                  </a:lnTo>
                  <a:lnTo>
                    <a:pt x="0" y="102870"/>
                  </a:lnTo>
                  <a:lnTo>
                    <a:pt x="0" y="3429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196966" y="2277872"/>
            <a:ext cx="1703070" cy="50800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61340" marR="5080" indent="-548640">
              <a:lnSpc>
                <a:spcPts val="1880"/>
              </a:lnSpc>
              <a:spcBef>
                <a:spcPts val="190"/>
              </a:spcBef>
            </a:pPr>
            <a:r>
              <a:rPr sz="1600" i="1" spc="-5" dirty="0">
                <a:solidFill>
                  <a:srgbClr val="181866"/>
                </a:solidFill>
                <a:latin typeface="Verdana"/>
                <a:cs typeface="Verdana"/>
              </a:rPr>
              <a:t>Program</a:t>
            </a:r>
            <a:r>
              <a:rPr sz="1600" i="1" spc="-4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81866"/>
                </a:solidFill>
                <a:latin typeface="Verdana"/>
                <a:cs typeface="Verdana"/>
              </a:rPr>
              <a:t>Bahasa </a:t>
            </a:r>
            <a:r>
              <a:rPr sz="1600" i="1" spc="-55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181866"/>
                </a:solidFill>
                <a:latin typeface="Verdana"/>
                <a:cs typeface="Verdana"/>
              </a:rPr>
              <a:t>Mesin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32572" y="2144394"/>
            <a:ext cx="6699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FF0000"/>
                </a:solidFill>
                <a:latin typeface="Verdana"/>
                <a:cs typeface="Verdana"/>
              </a:rPr>
              <a:t>B</a:t>
            </a:r>
            <a:r>
              <a:rPr sz="1600" b="1" i="1" spc="-15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sar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831838" y="3094100"/>
            <a:ext cx="1670685" cy="508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9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FF0000"/>
                </a:solidFill>
                <a:latin typeface="Verdana"/>
                <a:cs typeface="Verdana"/>
              </a:rPr>
              <a:t>Memori</a:t>
            </a:r>
            <a:r>
              <a:rPr sz="1600" b="1" i="1" spc="-4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b="1" i="1" spc="-5" dirty="0">
                <a:solidFill>
                  <a:srgbClr val="FF0000"/>
                </a:solidFill>
                <a:latin typeface="Verdana"/>
                <a:cs typeface="Verdana"/>
              </a:rPr>
              <a:t>utama</a:t>
            </a:r>
            <a:endParaRPr sz="1600">
              <a:latin typeface="Verdana"/>
              <a:cs typeface="Verdana"/>
            </a:endParaRPr>
          </a:p>
          <a:p>
            <a:pPr algn="ctr">
              <a:lnSpc>
                <a:spcPts val="1900"/>
              </a:lnSpc>
            </a:pP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(cepat)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4529137" y="3277933"/>
            <a:ext cx="3136900" cy="1348105"/>
            <a:chOff x="4529137" y="3277933"/>
            <a:chExt cx="3136900" cy="1348105"/>
          </a:xfrm>
        </p:grpSpPr>
        <p:sp>
          <p:nvSpPr>
            <p:cNvPr id="23" name="object 23"/>
            <p:cNvSpPr/>
            <p:nvPr/>
          </p:nvSpPr>
          <p:spPr>
            <a:xfrm>
              <a:off x="4533900" y="3282696"/>
              <a:ext cx="678180" cy="137160"/>
            </a:xfrm>
            <a:custGeom>
              <a:avLst/>
              <a:gdLst/>
              <a:ahLst/>
              <a:cxnLst/>
              <a:rect l="l" t="t" r="r" b="b"/>
              <a:pathLst>
                <a:path w="678179" h="137160">
                  <a:moveTo>
                    <a:pt x="609600" y="0"/>
                  </a:moveTo>
                  <a:lnTo>
                    <a:pt x="609600" y="34289"/>
                  </a:lnTo>
                  <a:lnTo>
                    <a:pt x="0" y="34289"/>
                  </a:lnTo>
                  <a:lnTo>
                    <a:pt x="0" y="102869"/>
                  </a:lnTo>
                  <a:lnTo>
                    <a:pt x="609600" y="102869"/>
                  </a:lnTo>
                  <a:lnTo>
                    <a:pt x="609600" y="137159"/>
                  </a:lnTo>
                  <a:lnTo>
                    <a:pt x="678179" y="68579"/>
                  </a:lnTo>
                  <a:lnTo>
                    <a:pt x="60960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3900" y="3282696"/>
              <a:ext cx="678180" cy="137160"/>
            </a:xfrm>
            <a:custGeom>
              <a:avLst/>
              <a:gdLst/>
              <a:ahLst/>
              <a:cxnLst/>
              <a:rect l="l" t="t" r="r" b="b"/>
              <a:pathLst>
                <a:path w="678179" h="137160">
                  <a:moveTo>
                    <a:pt x="0" y="34289"/>
                  </a:moveTo>
                  <a:lnTo>
                    <a:pt x="609600" y="34289"/>
                  </a:lnTo>
                  <a:lnTo>
                    <a:pt x="609600" y="0"/>
                  </a:lnTo>
                  <a:lnTo>
                    <a:pt x="678179" y="68579"/>
                  </a:lnTo>
                  <a:lnTo>
                    <a:pt x="609600" y="137159"/>
                  </a:lnTo>
                  <a:lnTo>
                    <a:pt x="609600" y="102869"/>
                  </a:lnTo>
                  <a:lnTo>
                    <a:pt x="0" y="102869"/>
                  </a:lnTo>
                  <a:lnTo>
                    <a:pt x="0" y="3428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940552" y="3884676"/>
              <a:ext cx="215265" cy="736600"/>
            </a:xfrm>
            <a:custGeom>
              <a:avLst/>
              <a:gdLst/>
              <a:ahLst/>
              <a:cxnLst/>
              <a:rect l="l" t="t" r="r" b="b"/>
              <a:pathLst>
                <a:path w="215264" h="736600">
                  <a:moveTo>
                    <a:pt x="161162" y="0"/>
                  </a:moveTo>
                  <a:lnTo>
                    <a:pt x="53721" y="0"/>
                  </a:lnTo>
                  <a:lnTo>
                    <a:pt x="53721" y="628650"/>
                  </a:lnTo>
                  <a:lnTo>
                    <a:pt x="0" y="628650"/>
                  </a:lnTo>
                  <a:lnTo>
                    <a:pt x="107442" y="736092"/>
                  </a:lnTo>
                  <a:lnTo>
                    <a:pt x="214884" y="628650"/>
                  </a:lnTo>
                  <a:lnTo>
                    <a:pt x="161162" y="628650"/>
                  </a:lnTo>
                  <a:lnTo>
                    <a:pt x="161162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940552" y="3884676"/>
              <a:ext cx="215265" cy="736600"/>
            </a:xfrm>
            <a:custGeom>
              <a:avLst/>
              <a:gdLst/>
              <a:ahLst/>
              <a:cxnLst/>
              <a:rect l="l" t="t" r="r" b="b"/>
              <a:pathLst>
                <a:path w="215264" h="736600">
                  <a:moveTo>
                    <a:pt x="0" y="628650"/>
                  </a:moveTo>
                  <a:lnTo>
                    <a:pt x="53721" y="628650"/>
                  </a:lnTo>
                  <a:lnTo>
                    <a:pt x="53721" y="0"/>
                  </a:lnTo>
                  <a:lnTo>
                    <a:pt x="161162" y="0"/>
                  </a:lnTo>
                  <a:lnTo>
                    <a:pt x="161162" y="628650"/>
                  </a:lnTo>
                  <a:lnTo>
                    <a:pt x="214884" y="628650"/>
                  </a:lnTo>
                  <a:lnTo>
                    <a:pt x="107442" y="736092"/>
                  </a:lnTo>
                  <a:lnTo>
                    <a:pt x="0" y="62865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155435" y="4215384"/>
              <a:ext cx="1510030" cy="76200"/>
            </a:xfrm>
            <a:custGeom>
              <a:avLst/>
              <a:gdLst/>
              <a:ahLst/>
              <a:cxnLst/>
              <a:rect l="l" t="t" r="r" b="b"/>
              <a:pathLst>
                <a:path w="1510029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44450"/>
                  </a:lnTo>
                  <a:lnTo>
                    <a:pt x="63500" y="44450"/>
                  </a:lnTo>
                  <a:lnTo>
                    <a:pt x="63500" y="31750"/>
                  </a:lnTo>
                  <a:lnTo>
                    <a:pt x="76200" y="31750"/>
                  </a:lnTo>
                  <a:lnTo>
                    <a:pt x="76200" y="0"/>
                  </a:lnTo>
                  <a:close/>
                </a:path>
                <a:path w="1510029" h="76200">
                  <a:moveTo>
                    <a:pt x="76200" y="31750"/>
                  </a:moveTo>
                  <a:lnTo>
                    <a:pt x="63500" y="31750"/>
                  </a:lnTo>
                  <a:lnTo>
                    <a:pt x="63500" y="44450"/>
                  </a:lnTo>
                  <a:lnTo>
                    <a:pt x="76200" y="44450"/>
                  </a:lnTo>
                  <a:lnTo>
                    <a:pt x="76200" y="31750"/>
                  </a:lnTo>
                  <a:close/>
                </a:path>
                <a:path w="1510029" h="76200">
                  <a:moveTo>
                    <a:pt x="1510030" y="31750"/>
                  </a:moveTo>
                  <a:lnTo>
                    <a:pt x="76200" y="31750"/>
                  </a:lnTo>
                  <a:lnTo>
                    <a:pt x="76200" y="44450"/>
                  </a:lnTo>
                  <a:lnTo>
                    <a:pt x="1510030" y="44450"/>
                  </a:lnTo>
                  <a:lnTo>
                    <a:pt x="1510030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/>
          <p:nvPr/>
        </p:nvSpPr>
        <p:spPr>
          <a:xfrm>
            <a:off x="3121151" y="2116835"/>
            <a:ext cx="1368425" cy="0"/>
          </a:xfrm>
          <a:custGeom>
            <a:avLst/>
            <a:gdLst/>
            <a:ahLst/>
            <a:cxnLst/>
            <a:rect l="l" t="t" r="r" b="b"/>
            <a:pathLst>
              <a:path w="1368425">
                <a:moveTo>
                  <a:pt x="0" y="0"/>
                </a:moveTo>
                <a:lnTo>
                  <a:pt x="136817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526282" y="1800809"/>
            <a:ext cx="7715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(</a:t>
            </a:r>
            <a:r>
              <a:rPr sz="1600" b="1" i="1" spc="-15" dirty="0">
                <a:solidFill>
                  <a:srgbClr val="FF0000"/>
                </a:solidFill>
                <a:latin typeface="Verdana"/>
                <a:cs typeface="Verdana"/>
              </a:rPr>
              <a:t>k</a:t>
            </a: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ec</a:t>
            </a:r>
            <a:r>
              <a:rPr sz="1600" b="1" i="1" spc="-20" dirty="0">
                <a:solidFill>
                  <a:srgbClr val="FF0000"/>
                </a:solidFill>
                <a:latin typeface="Verdana"/>
                <a:cs typeface="Verdana"/>
              </a:rPr>
              <a:t>i</a:t>
            </a:r>
            <a:r>
              <a:rPr sz="1600" b="1" i="1" spc="-15" dirty="0">
                <a:solidFill>
                  <a:srgbClr val="FF0000"/>
                </a:solidFill>
                <a:latin typeface="Verdana"/>
                <a:cs typeface="Verdana"/>
              </a:rPr>
              <a:t>l</a:t>
            </a:r>
            <a:r>
              <a:rPr sz="1600" b="1" i="1" spc="-5" dirty="0">
                <a:solidFill>
                  <a:srgbClr val="FF0000"/>
                </a:solidFill>
                <a:latin typeface="Verdana"/>
                <a:cs typeface="Verdana"/>
              </a:rPr>
              <a:t>)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51472" y="3962298"/>
            <a:ext cx="1065530" cy="57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19" marR="5080" indent="-46355">
              <a:lnSpc>
                <a:spcPct val="112000"/>
              </a:lnSpc>
              <a:spcBef>
                <a:spcPts val="100"/>
              </a:spcBef>
            </a:pPr>
            <a:r>
              <a:rPr sz="1600" b="1" i="1" spc="-5" dirty="0">
                <a:solidFill>
                  <a:srgbClr val="FF0000"/>
                </a:solidFill>
                <a:latin typeface="Verdana"/>
                <a:cs typeface="Verdana"/>
              </a:rPr>
              <a:t>I</a:t>
            </a:r>
            <a:r>
              <a:rPr sz="1600" b="1" i="1" dirty="0">
                <a:solidFill>
                  <a:srgbClr val="FF0000"/>
                </a:solidFill>
                <a:latin typeface="Verdana"/>
                <a:cs typeface="Verdana"/>
              </a:rPr>
              <a:t>n</a:t>
            </a: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1600" b="1" i="1" spc="-5" dirty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1600" b="1" i="1" spc="-10" dirty="0">
                <a:solidFill>
                  <a:srgbClr val="FF0000"/>
                </a:solidFill>
                <a:latin typeface="Verdana"/>
                <a:cs typeface="Verdana"/>
              </a:rPr>
              <a:t>ruksi  (simple)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310128" y="2183891"/>
            <a:ext cx="1012190" cy="740410"/>
          </a:xfrm>
          <a:custGeom>
            <a:avLst/>
            <a:gdLst/>
            <a:ahLst/>
            <a:cxnLst/>
            <a:rect l="l" t="t" r="r" b="b"/>
            <a:pathLst>
              <a:path w="1012189" h="740410">
                <a:moveTo>
                  <a:pt x="76200" y="664210"/>
                </a:moveTo>
                <a:lnTo>
                  <a:pt x="44450" y="664210"/>
                </a:lnTo>
                <a:lnTo>
                  <a:pt x="44450" y="0"/>
                </a:lnTo>
                <a:lnTo>
                  <a:pt x="31750" y="0"/>
                </a:lnTo>
                <a:lnTo>
                  <a:pt x="31750" y="664210"/>
                </a:lnTo>
                <a:lnTo>
                  <a:pt x="0" y="664210"/>
                </a:lnTo>
                <a:lnTo>
                  <a:pt x="38100" y="740410"/>
                </a:lnTo>
                <a:lnTo>
                  <a:pt x="69850" y="676910"/>
                </a:lnTo>
                <a:lnTo>
                  <a:pt x="76200" y="664210"/>
                </a:lnTo>
                <a:close/>
              </a:path>
              <a:path w="1012189" h="740410">
                <a:moveTo>
                  <a:pt x="1011936" y="664210"/>
                </a:moveTo>
                <a:lnTo>
                  <a:pt x="980186" y="664210"/>
                </a:lnTo>
                <a:lnTo>
                  <a:pt x="980186" y="0"/>
                </a:lnTo>
                <a:lnTo>
                  <a:pt x="967486" y="0"/>
                </a:lnTo>
                <a:lnTo>
                  <a:pt x="967486" y="664210"/>
                </a:lnTo>
                <a:lnTo>
                  <a:pt x="935736" y="664210"/>
                </a:lnTo>
                <a:lnTo>
                  <a:pt x="973836" y="740410"/>
                </a:lnTo>
                <a:lnTo>
                  <a:pt x="1005586" y="676910"/>
                </a:lnTo>
                <a:lnTo>
                  <a:pt x="1011936" y="6642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368802" y="2369947"/>
            <a:ext cx="8610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solidFill>
                  <a:srgbClr val="181866"/>
                </a:solidFill>
                <a:latin typeface="Verdana"/>
                <a:cs typeface="Verdana"/>
              </a:rPr>
              <a:t>Referensi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731507" y="2337054"/>
            <a:ext cx="937894" cy="619760"/>
          </a:xfrm>
          <a:custGeom>
            <a:avLst/>
            <a:gdLst/>
            <a:ahLst/>
            <a:cxnLst/>
            <a:rect l="l" t="t" r="r" b="b"/>
            <a:pathLst>
              <a:path w="937895" h="619760">
                <a:moveTo>
                  <a:pt x="42672" y="545973"/>
                </a:moveTo>
                <a:lnTo>
                  <a:pt x="0" y="619760"/>
                </a:lnTo>
                <a:lnTo>
                  <a:pt x="84582" y="609726"/>
                </a:lnTo>
                <a:lnTo>
                  <a:pt x="71725" y="590169"/>
                </a:lnTo>
                <a:lnTo>
                  <a:pt x="56515" y="590169"/>
                </a:lnTo>
                <a:lnTo>
                  <a:pt x="49530" y="579501"/>
                </a:lnTo>
                <a:lnTo>
                  <a:pt x="60129" y="572529"/>
                </a:lnTo>
                <a:lnTo>
                  <a:pt x="42672" y="545973"/>
                </a:lnTo>
                <a:close/>
              </a:path>
              <a:path w="937895" h="619760">
                <a:moveTo>
                  <a:pt x="60129" y="572529"/>
                </a:moveTo>
                <a:lnTo>
                  <a:pt x="49530" y="579501"/>
                </a:lnTo>
                <a:lnTo>
                  <a:pt x="56515" y="590169"/>
                </a:lnTo>
                <a:lnTo>
                  <a:pt x="67133" y="583183"/>
                </a:lnTo>
                <a:lnTo>
                  <a:pt x="60129" y="572529"/>
                </a:lnTo>
                <a:close/>
              </a:path>
              <a:path w="937895" h="619760">
                <a:moveTo>
                  <a:pt x="67133" y="583183"/>
                </a:moveTo>
                <a:lnTo>
                  <a:pt x="56515" y="590169"/>
                </a:lnTo>
                <a:lnTo>
                  <a:pt x="71725" y="590169"/>
                </a:lnTo>
                <a:lnTo>
                  <a:pt x="67133" y="583183"/>
                </a:lnTo>
                <a:close/>
              </a:path>
              <a:path w="937895" h="619760">
                <a:moveTo>
                  <a:pt x="930528" y="0"/>
                </a:moveTo>
                <a:lnTo>
                  <a:pt x="60129" y="572529"/>
                </a:lnTo>
                <a:lnTo>
                  <a:pt x="67133" y="583183"/>
                </a:lnTo>
                <a:lnTo>
                  <a:pt x="937387" y="10668"/>
                </a:lnTo>
                <a:lnTo>
                  <a:pt x="930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00903" y="234442"/>
            <a:ext cx="33381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Kelemahan</a:t>
            </a:r>
            <a:r>
              <a:rPr sz="2800" spc="-20" dirty="0"/>
              <a:t> </a:t>
            </a:r>
            <a:r>
              <a:rPr sz="2800" spc="-5" dirty="0"/>
              <a:t>CISC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6852539" y="1377696"/>
            <a:ext cx="2026285" cy="78105"/>
          </a:xfrm>
          <a:custGeom>
            <a:avLst/>
            <a:gdLst/>
            <a:ahLst/>
            <a:cxnLst/>
            <a:rect l="l" t="t" r="r" b="b"/>
            <a:pathLst>
              <a:path w="2026284" h="78105">
                <a:moveTo>
                  <a:pt x="25907" y="37973"/>
                </a:moveTo>
                <a:lnTo>
                  <a:pt x="0" y="38100"/>
                </a:lnTo>
                <a:lnTo>
                  <a:pt x="253" y="64007"/>
                </a:lnTo>
                <a:lnTo>
                  <a:pt x="26161" y="63880"/>
                </a:lnTo>
                <a:lnTo>
                  <a:pt x="25907" y="37973"/>
                </a:lnTo>
                <a:close/>
              </a:path>
              <a:path w="2026284" h="78105">
                <a:moveTo>
                  <a:pt x="77724" y="37591"/>
                </a:moveTo>
                <a:lnTo>
                  <a:pt x="51815" y="37845"/>
                </a:lnTo>
                <a:lnTo>
                  <a:pt x="52069" y="63626"/>
                </a:lnTo>
                <a:lnTo>
                  <a:pt x="77977" y="63500"/>
                </a:lnTo>
                <a:lnTo>
                  <a:pt x="77724" y="37591"/>
                </a:lnTo>
                <a:close/>
              </a:path>
              <a:path w="2026284" h="78105">
                <a:moveTo>
                  <a:pt x="129539" y="37337"/>
                </a:moveTo>
                <a:lnTo>
                  <a:pt x="103631" y="37464"/>
                </a:lnTo>
                <a:lnTo>
                  <a:pt x="103885" y="63373"/>
                </a:lnTo>
                <a:lnTo>
                  <a:pt x="129793" y="63245"/>
                </a:lnTo>
                <a:lnTo>
                  <a:pt x="129539" y="37337"/>
                </a:lnTo>
                <a:close/>
              </a:path>
              <a:path w="2026284" h="78105">
                <a:moveTo>
                  <a:pt x="181355" y="36956"/>
                </a:moveTo>
                <a:lnTo>
                  <a:pt x="155447" y="37083"/>
                </a:lnTo>
                <a:lnTo>
                  <a:pt x="155701" y="62991"/>
                </a:lnTo>
                <a:lnTo>
                  <a:pt x="181609" y="62864"/>
                </a:lnTo>
                <a:lnTo>
                  <a:pt x="181355" y="36956"/>
                </a:lnTo>
                <a:close/>
              </a:path>
              <a:path w="2026284" h="78105">
                <a:moveTo>
                  <a:pt x="233171" y="36702"/>
                </a:moveTo>
                <a:lnTo>
                  <a:pt x="207263" y="36829"/>
                </a:lnTo>
                <a:lnTo>
                  <a:pt x="207517" y="62737"/>
                </a:lnTo>
                <a:lnTo>
                  <a:pt x="233425" y="62611"/>
                </a:lnTo>
                <a:lnTo>
                  <a:pt x="233171" y="36702"/>
                </a:lnTo>
                <a:close/>
              </a:path>
              <a:path w="2026284" h="78105">
                <a:moveTo>
                  <a:pt x="284987" y="36321"/>
                </a:moveTo>
                <a:lnTo>
                  <a:pt x="259079" y="36449"/>
                </a:lnTo>
                <a:lnTo>
                  <a:pt x="259333" y="62356"/>
                </a:lnTo>
                <a:lnTo>
                  <a:pt x="285241" y="62229"/>
                </a:lnTo>
                <a:lnTo>
                  <a:pt x="284987" y="36321"/>
                </a:lnTo>
                <a:close/>
              </a:path>
              <a:path w="2026284" h="78105">
                <a:moveTo>
                  <a:pt x="336803" y="36067"/>
                </a:moveTo>
                <a:lnTo>
                  <a:pt x="310895" y="36194"/>
                </a:lnTo>
                <a:lnTo>
                  <a:pt x="311150" y="62102"/>
                </a:lnTo>
                <a:lnTo>
                  <a:pt x="337057" y="61975"/>
                </a:lnTo>
                <a:lnTo>
                  <a:pt x="336803" y="36067"/>
                </a:lnTo>
                <a:close/>
              </a:path>
              <a:path w="2026284" h="78105">
                <a:moveTo>
                  <a:pt x="388619" y="35687"/>
                </a:moveTo>
                <a:lnTo>
                  <a:pt x="362711" y="35813"/>
                </a:lnTo>
                <a:lnTo>
                  <a:pt x="362965" y="61721"/>
                </a:lnTo>
                <a:lnTo>
                  <a:pt x="388874" y="61594"/>
                </a:lnTo>
                <a:lnTo>
                  <a:pt x="388619" y="35687"/>
                </a:lnTo>
                <a:close/>
              </a:path>
              <a:path w="2026284" h="78105">
                <a:moveTo>
                  <a:pt x="440435" y="35432"/>
                </a:moveTo>
                <a:lnTo>
                  <a:pt x="414527" y="35559"/>
                </a:lnTo>
                <a:lnTo>
                  <a:pt x="414781" y="61467"/>
                </a:lnTo>
                <a:lnTo>
                  <a:pt x="440689" y="61340"/>
                </a:lnTo>
                <a:lnTo>
                  <a:pt x="440435" y="35432"/>
                </a:lnTo>
                <a:close/>
              </a:path>
              <a:path w="2026284" h="78105">
                <a:moveTo>
                  <a:pt x="492251" y="35051"/>
                </a:moveTo>
                <a:lnTo>
                  <a:pt x="466343" y="35178"/>
                </a:lnTo>
                <a:lnTo>
                  <a:pt x="466597" y="61087"/>
                </a:lnTo>
                <a:lnTo>
                  <a:pt x="492505" y="60959"/>
                </a:lnTo>
                <a:lnTo>
                  <a:pt x="492251" y="35051"/>
                </a:lnTo>
                <a:close/>
              </a:path>
              <a:path w="2026284" h="78105">
                <a:moveTo>
                  <a:pt x="544067" y="34798"/>
                </a:moveTo>
                <a:lnTo>
                  <a:pt x="518159" y="34925"/>
                </a:lnTo>
                <a:lnTo>
                  <a:pt x="518413" y="60832"/>
                </a:lnTo>
                <a:lnTo>
                  <a:pt x="544321" y="60705"/>
                </a:lnTo>
                <a:lnTo>
                  <a:pt x="544067" y="34798"/>
                </a:lnTo>
                <a:close/>
              </a:path>
              <a:path w="2026284" h="78105">
                <a:moveTo>
                  <a:pt x="595883" y="34416"/>
                </a:moveTo>
                <a:lnTo>
                  <a:pt x="569976" y="34543"/>
                </a:lnTo>
                <a:lnTo>
                  <a:pt x="570229" y="60451"/>
                </a:lnTo>
                <a:lnTo>
                  <a:pt x="596137" y="60325"/>
                </a:lnTo>
                <a:lnTo>
                  <a:pt x="595883" y="34416"/>
                </a:lnTo>
                <a:close/>
              </a:path>
              <a:path w="2026284" h="78105">
                <a:moveTo>
                  <a:pt x="647700" y="34162"/>
                </a:moveTo>
                <a:lnTo>
                  <a:pt x="621791" y="34289"/>
                </a:lnTo>
                <a:lnTo>
                  <a:pt x="622045" y="60198"/>
                </a:lnTo>
                <a:lnTo>
                  <a:pt x="647953" y="60070"/>
                </a:lnTo>
                <a:lnTo>
                  <a:pt x="647700" y="34162"/>
                </a:lnTo>
                <a:close/>
              </a:path>
              <a:path w="2026284" h="78105">
                <a:moveTo>
                  <a:pt x="699515" y="33781"/>
                </a:moveTo>
                <a:lnTo>
                  <a:pt x="673607" y="33908"/>
                </a:lnTo>
                <a:lnTo>
                  <a:pt x="673861" y="59816"/>
                </a:lnTo>
                <a:lnTo>
                  <a:pt x="699642" y="59689"/>
                </a:lnTo>
                <a:lnTo>
                  <a:pt x="699515" y="33781"/>
                </a:lnTo>
                <a:close/>
              </a:path>
              <a:path w="2026284" h="78105">
                <a:moveTo>
                  <a:pt x="751331" y="33527"/>
                </a:moveTo>
                <a:lnTo>
                  <a:pt x="725424" y="33654"/>
                </a:lnTo>
                <a:lnTo>
                  <a:pt x="725551" y="59562"/>
                </a:lnTo>
                <a:lnTo>
                  <a:pt x="751458" y="59436"/>
                </a:lnTo>
                <a:lnTo>
                  <a:pt x="751331" y="33527"/>
                </a:lnTo>
                <a:close/>
              </a:path>
              <a:path w="2026284" h="78105">
                <a:moveTo>
                  <a:pt x="803147" y="33146"/>
                </a:moveTo>
                <a:lnTo>
                  <a:pt x="777239" y="33274"/>
                </a:lnTo>
                <a:lnTo>
                  <a:pt x="777366" y="59181"/>
                </a:lnTo>
                <a:lnTo>
                  <a:pt x="803275" y="59054"/>
                </a:lnTo>
                <a:lnTo>
                  <a:pt x="803147" y="33146"/>
                </a:lnTo>
                <a:close/>
              </a:path>
              <a:path w="2026284" h="78105">
                <a:moveTo>
                  <a:pt x="854963" y="32892"/>
                </a:moveTo>
                <a:lnTo>
                  <a:pt x="829055" y="33019"/>
                </a:lnTo>
                <a:lnTo>
                  <a:pt x="829182" y="58927"/>
                </a:lnTo>
                <a:lnTo>
                  <a:pt x="855090" y="58800"/>
                </a:lnTo>
                <a:lnTo>
                  <a:pt x="854963" y="32892"/>
                </a:lnTo>
                <a:close/>
              </a:path>
              <a:path w="2026284" h="78105">
                <a:moveTo>
                  <a:pt x="906779" y="32512"/>
                </a:moveTo>
                <a:lnTo>
                  <a:pt x="880871" y="32638"/>
                </a:lnTo>
                <a:lnTo>
                  <a:pt x="880999" y="58546"/>
                </a:lnTo>
                <a:lnTo>
                  <a:pt x="906906" y="58419"/>
                </a:lnTo>
                <a:lnTo>
                  <a:pt x="906779" y="32512"/>
                </a:lnTo>
                <a:close/>
              </a:path>
              <a:path w="2026284" h="78105">
                <a:moveTo>
                  <a:pt x="958595" y="32257"/>
                </a:moveTo>
                <a:lnTo>
                  <a:pt x="932687" y="32384"/>
                </a:lnTo>
                <a:lnTo>
                  <a:pt x="932814" y="58292"/>
                </a:lnTo>
                <a:lnTo>
                  <a:pt x="958722" y="58165"/>
                </a:lnTo>
                <a:lnTo>
                  <a:pt x="958595" y="32257"/>
                </a:lnTo>
                <a:close/>
              </a:path>
              <a:path w="2026284" h="78105">
                <a:moveTo>
                  <a:pt x="1010411" y="31876"/>
                </a:moveTo>
                <a:lnTo>
                  <a:pt x="984503" y="32003"/>
                </a:lnTo>
                <a:lnTo>
                  <a:pt x="984630" y="57912"/>
                </a:lnTo>
                <a:lnTo>
                  <a:pt x="1010538" y="57784"/>
                </a:lnTo>
                <a:lnTo>
                  <a:pt x="1010411" y="31876"/>
                </a:lnTo>
                <a:close/>
              </a:path>
              <a:path w="2026284" h="78105">
                <a:moveTo>
                  <a:pt x="1062227" y="31623"/>
                </a:moveTo>
                <a:lnTo>
                  <a:pt x="1036319" y="31750"/>
                </a:lnTo>
                <a:lnTo>
                  <a:pt x="1036446" y="57657"/>
                </a:lnTo>
                <a:lnTo>
                  <a:pt x="1062354" y="57530"/>
                </a:lnTo>
                <a:lnTo>
                  <a:pt x="1062227" y="31623"/>
                </a:lnTo>
                <a:close/>
              </a:path>
              <a:path w="2026284" h="78105">
                <a:moveTo>
                  <a:pt x="1114043" y="31241"/>
                </a:moveTo>
                <a:lnTo>
                  <a:pt x="1088135" y="31368"/>
                </a:lnTo>
                <a:lnTo>
                  <a:pt x="1088262" y="57276"/>
                </a:lnTo>
                <a:lnTo>
                  <a:pt x="1114170" y="57150"/>
                </a:lnTo>
                <a:lnTo>
                  <a:pt x="1114043" y="31241"/>
                </a:lnTo>
                <a:close/>
              </a:path>
              <a:path w="2026284" h="78105">
                <a:moveTo>
                  <a:pt x="1165859" y="30987"/>
                </a:moveTo>
                <a:lnTo>
                  <a:pt x="1139952" y="31114"/>
                </a:lnTo>
                <a:lnTo>
                  <a:pt x="1140078" y="57023"/>
                </a:lnTo>
                <a:lnTo>
                  <a:pt x="1165986" y="56895"/>
                </a:lnTo>
                <a:lnTo>
                  <a:pt x="1165859" y="30987"/>
                </a:lnTo>
                <a:close/>
              </a:path>
              <a:path w="2026284" h="78105">
                <a:moveTo>
                  <a:pt x="1217676" y="30606"/>
                </a:moveTo>
                <a:lnTo>
                  <a:pt x="1191767" y="30733"/>
                </a:lnTo>
                <a:lnTo>
                  <a:pt x="1191894" y="56641"/>
                </a:lnTo>
                <a:lnTo>
                  <a:pt x="1217802" y="56514"/>
                </a:lnTo>
                <a:lnTo>
                  <a:pt x="1217676" y="30606"/>
                </a:lnTo>
                <a:close/>
              </a:path>
              <a:path w="2026284" h="78105">
                <a:moveTo>
                  <a:pt x="1269491" y="30352"/>
                </a:moveTo>
                <a:lnTo>
                  <a:pt x="1243583" y="30479"/>
                </a:lnTo>
                <a:lnTo>
                  <a:pt x="1243710" y="56387"/>
                </a:lnTo>
                <a:lnTo>
                  <a:pt x="1269618" y="56261"/>
                </a:lnTo>
                <a:lnTo>
                  <a:pt x="1269491" y="30352"/>
                </a:lnTo>
                <a:close/>
              </a:path>
              <a:path w="2026284" h="78105">
                <a:moveTo>
                  <a:pt x="1321307" y="29971"/>
                </a:moveTo>
                <a:lnTo>
                  <a:pt x="1295400" y="30099"/>
                </a:lnTo>
                <a:lnTo>
                  <a:pt x="1295527" y="56006"/>
                </a:lnTo>
                <a:lnTo>
                  <a:pt x="1321434" y="55879"/>
                </a:lnTo>
                <a:lnTo>
                  <a:pt x="1321307" y="29971"/>
                </a:lnTo>
                <a:close/>
              </a:path>
              <a:path w="2026284" h="78105">
                <a:moveTo>
                  <a:pt x="1373124" y="29717"/>
                </a:moveTo>
                <a:lnTo>
                  <a:pt x="1347215" y="29844"/>
                </a:lnTo>
                <a:lnTo>
                  <a:pt x="1347342" y="55752"/>
                </a:lnTo>
                <a:lnTo>
                  <a:pt x="1373251" y="55625"/>
                </a:lnTo>
                <a:lnTo>
                  <a:pt x="1373124" y="29717"/>
                </a:lnTo>
                <a:close/>
              </a:path>
              <a:path w="2026284" h="78105">
                <a:moveTo>
                  <a:pt x="1424939" y="29337"/>
                </a:moveTo>
                <a:lnTo>
                  <a:pt x="1399031" y="29463"/>
                </a:lnTo>
                <a:lnTo>
                  <a:pt x="1399158" y="55371"/>
                </a:lnTo>
                <a:lnTo>
                  <a:pt x="1425066" y="55244"/>
                </a:lnTo>
                <a:lnTo>
                  <a:pt x="1424939" y="29337"/>
                </a:lnTo>
                <a:close/>
              </a:path>
              <a:path w="2026284" h="78105">
                <a:moveTo>
                  <a:pt x="1476755" y="29082"/>
                </a:moveTo>
                <a:lnTo>
                  <a:pt x="1450847" y="29209"/>
                </a:lnTo>
                <a:lnTo>
                  <a:pt x="1450975" y="55117"/>
                </a:lnTo>
                <a:lnTo>
                  <a:pt x="1476882" y="54990"/>
                </a:lnTo>
                <a:lnTo>
                  <a:pt x="1476755" y="29082"/>
                </a:lnTo>
                <a:close/>
              </a:path>
              <a:path w="2026284" h="78105">
                <a:moveTo>
                  <a:pt x="1528571" y="28701"/>
                </a:moveTo>
                <a:lnTo>
                  <a:pt x="1502663" y="28828"/>
                </a:lnTo>
                <a:lnTo>
                  <a:pt x="1502790" y="54737"/>
                </a:lnTo>
                <a:lnTo>
                  <a:pt x="1528699" y="54609"/>
                </a:lnTo>
                <a:lnTo>
                  <a:pt x="1528571" y="28701"/>
                </a:lnTo>
                <a:close/>
              </a:path>
              <a:path w="2026284" h="78105">
                <a:moveTo>
                  <a:pt x="1580387" y="28448"/>
                </a:moveTo>
                <a:lnTo>
                  <a:pt x="1554479" y="28575"/>
                </a:lnTo>
                <a:lnTo>
                  <a:pt x="1554606" y="54482"/>
                </a:lnTo>
                <a:lnTo>
                  <a:pt x="1580514" y="54355"/>
                </a:lnTo>
                <a:lnTo>
                  <a:pt x="1580387" y="28448"/>
                </a:lnTo>
                <a:close/>
              </a:path>
              <a:path w="2026284" h="78105">
                <a:moveTo>
                  <a:pt x="1632203" y="28066"/>
                </a:moveTo>
                <a:lnTo>
                  <a:pt x="1606295" y="28193"/>
                </a:lnTo>
                <a:lnTo>
                  <a:pt x="1606422" y="54101"/>
                </a:lnTo>
                <a:lnTo>
                  <a:pt x="1632330" y="53975"/>
                </a:lnTo>
                <a:lnTo>
                  <a:pt x="1632203" y="28066"/>
                </a:lnTo>
                <a:close/>
              </a:path>
              <a:path w="2026284" h="78105">
                <a:moveTo>
                  <a:pt x="1684019" y="27812"/>
                </a:moveTo>
                <a:lnTo>
                  <a:pt x="1658111" y="27939"/>
                </a:lnTo>
                <a:lnTo>
                  <a:pt x="1658238" y="53848"/>
                </a:lnTo>
                <a:lnTo>
                  <a:pt x="1684146" y="53720"/>
                </a:lnTo>
                <a:lnTo>
                  <a:pt x="1684019" y="27812"/>
                </a:lnTo>
                <a:close/>
              </a:path>
              <a:path w="2026284" h="78105">
                <a:moveTo>
                  <a:pt x="1735835" y="27431"/>
                </a:moveTo>
                <a:lnTo>
                  <a:pt x="1709927" y="27558"/>
                </a:lnTo>
                <a:lnTo>
                  <a:pt x="1710054" y="53466"/>
                </a:lnTo>
                <a:lnTo>
                  <a:pt x="1735962" y="53339"/>
                </a:lnTo>
                <a:lnTo>
                  <a:pt x="1735835" y="27431"/>
                </a:lnTo>
                <a:close/>
              </a:path>
              <a:path w="2026284" h="78105">
                <a:moveTo>
                  <a:pt x="1787652" y="27177"/>
                </a:moveTo>
                <a:lnTo>
                  <a:pt x="1761743" y="27304"/>
                </a:lnTo>
                <a:lnTo>
                  <a:pt x="1761870" y="53212"/>
                </a:lnTo>
                <a:lnTo>
                  <a:pt x="1787778" y="53086"/>
                </a:lnTo>
                <a:lnTo>
                  <a:pt x="1787652" y="27177"/>
                </a:lnTo>
                <a:close/>
              </a:path>
              <a:path w="2026284" h="78105">
                <a:moveTo>
                  <a:pt x="1839467" y="26796"/>
                </a:moveTo>
                <a:lnTo>
                  <a:pt x="1813559" y="26924"/>
                </a:lnTo>
                <a:lnTo>
                  <a:pt x="1813686" y="52831"/>
                </a:lnTo>
                <a:lnTo>
                  <a:pt x="1839594" y="52704"/>
                </a:lnTo>
                <a:lnTo>
                  <a:pt x="1839467" y="26796"/>
                </a:lnTo>
                <a:close/>
              </a:path>
              <a:path w="2026284" h="78105">
                <a:moveTo>
                  <a:pt x="1891283" y="26542"/>
                </a:moveTo>
                <a:lnTo>
                  <a:pt x="1865376" y="26669"/>
                </a:lnTo>
                <a:lnTo>
                  <a:pt x="1865502" y="52577"/>
                </a:lnTo>
                <a:lnTo>
                  <a:pt x="1891410" y="52450"/>
                </a:lnTo>
                <a:lnTo>
                  <a:pt x="1891283" y="26542"/>
                </a:lnTo>
                <a:close/>
              </a:path>
              <a:path w="2026284" h="78105">
                <a:moveTo>
                  <a:pt x="1943100" y="26162"/>
                </a:moveTo>
                <a:lnTo>
                  <a:pt x="1917191" y="26288"/>
                </a:lnTo>
                <a:lnTo>
                  <a:pt x="1917318" y="52196"/>
                </a:lnTo>
                <a:lnTo>
                  <a:pt x="1943227" y="52069"/>
                </a:lnTo>
                <a:lnTo>
                  <a:pt x="1943100" y="26162"/>
                </a:lnTo>
                <a:close/>
              </a:path>
              <a:path w="2026284" h="78105">
                <a:moveTo>
                  <a:pt x="1987168" y="0"/>
                </a:moveTo>
                <a:lnTo>
                  <a:pt x="1972063" y="3147"/>
                </a:lnTo>
                <a:lnTo>
                  <a:pt x="1959768" y="11557"/>
                </a:lnTo>
                <a:lnTo>
                  <a:pt x="1951521" y="23967"/>
                </a:lnTo>
                <a:lnTo>
                  <a:pt x="1948560" y="39115"/>
                </a:lnTo>
                <a:lnTo>
                  <a:pt x="1951708" y="54221"/>
                </a:lnTo>
                <a:lnTo>
                  <a:pt x="1960117" y="66516"/>
                </a:lnTo>
                <a:lnTo>
                  <a:pt x="1972528" y="74763"/>
                </a:lnTo>
                <a:lnTo>
                  <a:pt x="1987677" y="77724"/>
                </a:lnTo>
                <a:lnTo>
                  <a:pt x="2002782" y="74576"/>
                </a:lnTo>
                <a:lnTo>
                  <a:pt x="2015077" y="66166"/>
                </a:lnTo>
                <a:lnTo>
                  <a:pt x="2023324" y="53756"/>
                </a:lnTo>
                <a:lnTo>
                  <a:pt x="2023678" y="51942"/>
                </a:lnTo>
                <a:lnTo>
                  <a:pt x="1969134" y="51942"/>
                </a:lnTo>
                <a:lnTo>
                  <a:pt x="1969007" y="26034"/>
                </a:lnTo>
                <a:lnTo>
                  <a:pt x="2023638" y="25907"/>
                </a:lnTo>
                <a:lnTo>
                  <a:pt x="2023137" y="23502"/>
                </a:lnTo>
                <a:lnTo>
                  <a:pt x="2014727" y="11207"/>
                </a:lnTo>
                <a:lnTo>
                  <a:pt x="2002317" y="2960"/>
                </a:lnTo>
                <a:lnTo>
                  <a:pt x="1987168" y="0"/>
                </a:lnTo>
                <a:close/>
              </a:path>
              <a:path w="2026284" h="78105">
                <a:moveTo>
                  <a:pt x="1987295" y="25907"/>
                </a:moveTo>
                <a:lnTo>
                  <a:pt x="1969007" y="26034"/>
                </a:lnTo>
                <a:lnTo>
                  <a:pt x="1969134" y="51942"/>
                </a:lnTo>
                <a:lnTo>
                  <a:pt x="1987550" y="51815"/>
                </a:lnTo>
                <a:lnTo>
                  <a:pt x="1987295" y="25907"/>
                </a:lnTo>
                <a:close/>
              </a:path>
              <a:path w="2026284" h="78105">
                <a:moveTo>
                  <a:pt x="2023638" y="25907"/>
                </a:moveTo>
                <a:lnTo>
                  <a:pt x="1987295" y="25907"/>
                </a:lnTo>
                <a:lnTo>
                  <a:pt x="1987550" y="51815"/>
                </a:lnTo>
                <a:lnTo>
                  <a:pt x="1969134" y="51942"/>
                </a:lnTo>
                <a:lnTo>
                  <a:pt x="2023678" y="51942"/>
                </a:lnTo>
                <a:lnTo>
                  <a:pt x="2026284" y="38607"/>
                </a:lnTo>
                <a:lnTo>
                  <a:pt x="2023638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83283" y="1073277"/>
            <a:ext cx="7470140" cy="4412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Kelemahan</a:t>
            </a:r>
            <a:r>
              <a:rPr sz="1800" b="1" spc="-5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CISC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00">
              <a:latin typeface="Arial"/>
              <a:cs typeface="Arial"/>
            </a:endParaRPr>
          </a:p>
          <a:p>
            <a:pPr marR="23495" algn="r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Kompleksitas</a:t>
            </a:r>
            <a:r>
              <a:rPr sz="1800" b="1" spc="-8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CPU</a:t>
            </a:r>
            <a:endParaRPr sz="1800">
              <a:latin typeface="Verdana"/>
              <a:cs typeface="Verdana"/>
            </a:endParaRPr>
          </a:p>
          <a:p>
            <a:pPr marR="2413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Desain kode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menjadi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kompleks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karena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mempunyai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set</a:t>
            </a:r>
            <a:endParaRPr sz="1800">
              <a:latin typeface="Verdana"/>
              <a:cs typeface="Verdana"/>
            </a:endParaRPr>
          </a:p>
          <a:p>
            <a:pPr marR="2286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r>
              <a:rPr sz="1800" i="1" spc="-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besar</a:t>
            </a:r>
            <a:endParaRPr sz="1800">
              <a:latin typeface="Verdana"/>
              <a:cs typeface="Verdana"/>
            </a:endParaRPr>
          </a:p>
          <a:p>
            <a:pPr marL="12700" marR="23495" indent="4204970" algn="r">
              <a:lnSpc>
                <a:spcPct val="100000"/>
              </a:lnSpc>
              <a:spcBef>
                <a:spcPts val="1255"/>
              </a:spcBef>
            </a:pP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Ukuran</a:t>
            </a:r>
            <a:r>
              <a:rPr sz="1800" b="1" spc="-2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Sistem</a:t>
            </a:r>
            <a:r>
              <a:rPr sz="1800" b="1" spc="-3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dan</a:t>
            </a:r>
            <a:r>
              <a:rPr sz="1800" b="1" spc="-2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Biaya </a:t>
            </a:r>
            <a:r>
              <a:rPr sz="1800" b="1" spc="-60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Mempunyai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banyak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sirkuit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hardware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menyebabkan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menjadi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kompleks.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Hal ini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meningkatkan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kebutuhan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daya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listrik</a:t>
            </a:r>
            <a:endParaRPr sz="1800">
              <a:latin typeface="Verdana"/>
              <a:cs typeface="Verdana"/>
            </a:endParaRPr>
          </a:p>
          <a:p>
            <a:pPr marR="22225" algn="r">
              <a:lnSpc>
                <a:spcPct val="100000"/>
              </a:lnSpc>
              <a:spcBef>
                <a:spcPts val="1255"/>
              </a:spcBef>
            </a:pP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Kecepatan</a:t>
            </a:r>
            <a:r>
              <a:rPr sz="1800" b="1" spc="-7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FF0000"/>
                </a:solidFill>
                <a:latin typeface="Verdana"/>
                <a:cs typeface="Verdana"/>
              </a:rPr>
              <a:t>Clock</a:t>
            </a:r>
            <a:endParaRPr sz="1800">
              <a:latin typeface="Verdana"/>
              <a:cs typeface="Verdana"/>
            </a:endParaRPr>
          </a:p>
          <a:p>
            <a:pPr marR="24765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Karena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sirkuit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besar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maka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waktu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delay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juga menjadi</a:t>
            </a:r>
            <a:endParaRPr sz="1800">
              <a:latin typeface="Verdana"/>
              <a:cs typeface="Verdana"/>
            </a:endParaRPr>
          </a:p>
          <a:p>
            <a:pPr marR="22225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lebih</a:t>
            </a:r>
            <a:r>
              <a:rPr sz="1800" i="1" spc="-6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besar</a:t>
            </a:r>
            <a:endParaRPr sz="1800">
              <a:latin typeface="Verdana"/>
              <a:cs typeface="Verdana"/>
            </a:endParaRPr>
          </a:p>
          <a:p>
            <a:pPr marR="22225" algn="r">
              <a:lnSpc>
                <a:spcPct val="100000"/>
              </a:lnSpc>
              <a:spcBef>
                <a:spcPts val="790"/>
              </a:spcBef>
            </a:pPr>
            <a:r>
              <a:rPr sz="1800" b="1" spc="-5" dirty="0">
                <a:solidFill>
                  <a:srgbClr val="FF0000"/>
                </a:solidFill>
                <a:latin typeface="Verdana"/>
                <a:cs typeface="Verdana"/>
              </a:rPr>
              <a:t>Keandalan</a:t>
            </a:r>
            <a:endParaRPr sz="1800">
              <a:latin typeface="Verdana"/>
              <a:cs typeface="Verdana"/>
            </a:endParaRPr>
          </a:p>
          <a:p>
            <a:pPr marR="23495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Dengan hardware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besar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maka cenderung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mudah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terjadi</a:t>
            </a:r>
            <a:endParaRPr sz="1800">
              <a:latin typeface="Verdana"/>
              <a:cs typeface="Verdana"/>
            </a:endParaRPr>
          </a:p>
          <a:p>
            <a:pPr marR="21590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kegagalan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41567" y="234442"/>
            <a:ext cx="25984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Konsep</a:t>
            </a:r>
            <a:r>
              <a:rPr sz="2800" spc="-30" dirty="0"/>
              <a:t> </a:t>
            </a:r>
            <a:r>
              <a:rPr sz="2800" spc="-10" dirty="0"/>
              <a:t>RISC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5868161" y="1377696"/>
            <a:ext cx="2820670" cy="78105"/>
          </a:xfrm>
          <a:custGeom>
            <a:avLst/>
            <a:gdLst/>
            <a:ahLst/>
            <a:cxnLst/>
            <a:rect l="l" t="t" r="r" b="b"/>
            <a:pathLst>
              <a:path w="2820670" h="78105">
                <a:moveTo>
                  <a:pt x="25908" y="22859"/>
                </a:moveTo>
                <a:lnTo>
                  <a:pt x="0" y="22859"/>
                </a:lnTo>
                <a:lnTo>
                  <a:pt x="0" y="48767"/>
                </a:lnTo>
                <a:lnTo>
                  <a:pt x="25908" y="48767"/>
                </a:lnTo>
                <a:lnTo>
                  <a:pt x="25908" y="22859"/>
                </a:lnTo>
                <a:close/>
              </a:path>
              <a:path w="2820670" h="78105">
                <a:moveTo>
                  <a:pt x="51815" y="22859"/>
                </a:moveTo>
                <a:lnTo>
                  <a:pt x="51815" y="48767"/>
                </a:lnTo>
                <a:lnTo>
                  <a:pt x="77724" y="48894"/>
                </a:lnTo>
                <a:lnTo>
                  <a:pt x="77724" y="22987"/>
                </a:lnTo>
                <a:lnTo>
                  <a:pt x="51815" y="22859"/>
                </a:lnTo>
                <a:close/>
              </a:path>
              <a:path w="2820670" h="78105">
                <a:moveTo>
                  <a:pt x="129539" y="22987"/>
                </a:moveTo>
                <a:lnTo>
                  <a:pt x="103632" y="22987"/>
                </a:lnTo>
                <a:lnTo>
                  <a:pt x="103632" y="48894"/>
                </a:lnTo>
                <a:lnTo>
                  <a:pt x="129539" y="48894"/>
                </a:lnTo>
                <a:lnTo>
                  <a:pt x="129539" y="22987"/>
                </a:lnTo>
                <a:close/>
              </a:path>
              <a:path w="2820670" h="78105">
                <a:moveTo>
                  <a:pt x="155448" y="22987"/>
                </a:moveTo>
                <a:lnTo>
                  <a:pt x="155448" y="48894"/>
                </a:lnTo>
                <a:lnTo>
                  <a:pt x="181355" y="49021"/>
                </a:lnTo>
                <a:lnTo>
                  <a:pt x="181355" y="23113"/>
                </a:lnTo>
                <a:lnTo>
                  <a:pt x="155448" y="22987"/>
                </a:lnTo>
                <a:close/>
              </a:path>
              <a:path w="2820670" h="78105">
                <a:moveTo>
                  <a:pt x="233172" y="23113"/>
                </a:moveTo>
                <a:lnTo>
                  <a:pt x="207263" y="23113"/>
                </a:lnTo>
                <a:lnTo>
                  <a:pt x="207263" y="49021"/>
                </a:lnTo>
                <a:lnTo>
                  <a:pt x="233172" y="49021"/>
                </a:lnTo>
                <a:lnTo>
                  <a:pt x="233172" y="23113"/>
                </a:lnTo>
                <a:close/>
              </a:path>
              <a:path w="2820670" h="78105">
                <a:moveTo>
                  <a:pt x="284988" y="23113"/>
                </a:moveTo>
                <a:lnTo>
                  <a:pt x="259079" y="23113"/>
                </a:lnTo>
                <a:lnTo>
                  <a:pt x="259079" y="49021"/>
                </a:lnTo>
                <a:lnTo>
                  <a:pt x="284988" y="49021"/>
                </a:lnTo>
                <a:lnTo>
                  <a:pt x="284988" y="23113"/>
                </a:lnTo>
                <a:close/>
              </a:path>
              <a:path w="2820670" h="78105">
                <a:moveTo>
                  <a:pt x="336803" y="23240"/>
                </a:moveTo>
                <a:lnTo>
                  <a:pt x="310896" y="23240"/>
                </a:lnTo>
                <a:lnTo>
                  <a:pt x="310896" y="49149"/>
                </a:lnTo>
                <a:lnTo>
                  <a:pt x="336803" y="49149"/>
                </a:lnTo>
                <a:lnTo>
                  <a:pt x="336803" y="23240"/>
                </a:lnTo>
                <a:close/>
              </a:path>
              <a:path w="2820670" h="78105">
                <a:moveTo>
                  <a:pt x="388620" y="23240"/>
                </a:moveTo>
                <a:lnTo>
                  <a:pt x="362712" y="23240"/>
                </a:lnTo>
                <a:lnTo>
                  <a:pt x="362712" y="49149"/>
                </a:lnTo>
                <a:lnTo>
                  <a:pt x="388620" y="49149"/>
                </a:lnTo>
                <a:lnTo>
                  <a:pt x="388620" y="23240"/>
                </a:lnTo>
                <a:close/>
              </a:path>
              <a:path w="2820670" h="78105">
                <a:moveTo>
                  <a:pt x="440436" y="23367"/>
                </a:moveTo>
                <a:lnTo>
                  <a:pt x="414527" y="23367"/>
                </a:lnTo>
                <a:lnTo>
                  <a:pt x="414527" y="49275"/>
                </a:lnTo>
                <a:lnTo>
                  <a:pt x="440436" y="49275"/>
                </a:lnTo>
                <a:lnTo>
                  <a:pt x="440436" y="23367"/>
                </a:lnTo>
                <a:close/>
              </a:path>
              <a:path w="2820670" h="78105">
                <a:moveTo>
                  <a:pt x="492251" y="23367"/>
                </a:moveTo>
                <a:lnTo>
                  <a:pt x="466343" y="23367"/>
                </a:lnTo>
                <a:lnTo>
                  <a:pt x="466343" y="49275"/>
                </a:lnTo>
                <a:lnTo>
                  <a:pt x="492251" y="49275"/>
                </a:lnTo>
                <a:lnTo>
                  <a:pt x="492251" y="23367"/>
                </a:lnTo>
                <a:close/>
              </a:path>
              <a:path w="2820670" h="78105">
                <a:moveTo>
                  <a:pt x="518160" y="23367"/>
                </a:moveTo>
                <a:lnTo>
                  <a:pt x="518160" y="49275"/>
                </a:lnTo>
                <a:lnTo>
                  <a:pt x="544067" y="49402"/>
                </a:lnTo>
                <a:lnTo>
                  <a:pt x="544067" y="23494"/>
                </a:lnTo>
                <a:lnTo>
                  <a:pt x="518160" y="23367"/>
                </a:lnTo>
                <a:close/>
              </a:path>
              <a:path w="2820670" h="78105">
                <a:moveTo>
                  <a:pt x="595884" y="23494"/>
                </a:moveTo>
                <a:lnTo>
                  <a:pt x="569976" y="23494"/>
                </a:lnTo>
                <a:lnTo>
                  <a:pt x="569976" y="49402"/>
                </a:lnTo>
                <a:lnTo>
                  <a:pt x="595884" y="49402"/>
                </a:lnTo>
                <a:lnTo>
                  <a:pt x="595884" y="23494"/>
                </a:lnTo>
                <a:close/>
              </a:path>
              <a:path w="2820670" h="78105">
                <a:moveTo>
                  <a:pt x="621791" y="23494"/>
                </a:moveTo>
                <a:lnTo>
                  <a:pt x="621791" y="49402"/>
                </a:lnTo>
                <a:lnTo>
                  <a:pt x="647699" y="49529"/>
                </a:lnTo>
                <a:lnTo>
                  <a:pt x="647699" y="23621"/>
                </a:lnTo>
                <a:lnTo>
                  <a:pt x="621791" y="23494"/>
                </a:lnTo>
                <a:close/>
              </a:path>
              <a:path w="2820670" h="78105">
                <a:moveTo>
                  <a:pt x="699515" y="23621"/>
                </a:moveTo>
                <a:lnTo>
                  <a:pt x="673608" y="23621"/>
                </a:lnTo>
                <a:lnTo>
                  <a:pt x="673608" y="49529"/>
                </a:lnTo>
                <a:lnTo>
                  <a:pt x="699515" y="49529"/>
                </a:lnTo>
                <a:lnTo>
                  <a:pt x="699515" y="23621"/>
                </a:lnTo>
                <a:close/>
              </a:path>
              <a:path w="2820670" h="78105">
                <a:moveTo>
                  <a:pt x="751332" y="23621"/>
                </a:moveTo>
                <a:lnTo>
                  <a:pt x="725423" y="23621"/>
                </a:lnTo>
                <a:lnTo>
                  <a:pt x="725423" y="49529"/>
                </a:lnTo>
                <a:lnTo>
                  <a:pt x="751332" y="49529"/>
                </a:lnTo>
                <a:lnTo>
                  <a:pt x="751332" y="23621"/>
                </a:lnTo>
                <a:close/>
              </a:path>
              <a:path w="2820670" h="78105">
                <a:moveTo>
                  <a:pt x="803147" y="23749"/>
                </a:moveTo>
                <a:lnTo>
                  <a:pt x="777239" y="23749"/>
                </a:lnTo>
                <a:lnTo>
                  <a:pt x="777239" y="49656"/>
                </a:lnTo>
                <a:lnTo>
                  <a:pt x="803147" y="49656"/>
                </a:lnTo>
                <a:lnTo>
                  <a:pt x="803147" y="23749"/>
                </a:lnTo>
                <a:close/>
              </a:path>
              <a:path w="2820670" h="78105">
                <a:moveTo>
                  <a:pt x="854963" y="23749"/>
                </a:moveTo>
                <a:lnTo>
                  <a:pt x="829056" y="23749"/>
                </a:lnTo>
                <a:lnTo>
                  <a:pt x="829056" y="49656"/>
                </a:lnTo>
                <a:lnTo>
                  <a:pt x="854963" y="49656"/>
                </a:lnTo>
                <a:lnTo>
                  <a:pt x="854963" y="23749"/>
                </a:lnTo>
                <a:close/>
              </a:path>
              <a:path w="2820670" h="78105">
                <a:moveTo>
                  <a:pt x="906780" y="23875"/>
                </a:moveTo>
                <a:lnTo>
                  <a:pt x="880871" y="23875"/>
                </a:lnTo>
                <a:lnTo>
                  <a:pt x="880871" y="49783"/>
                </a:lnTo>
                <a:lnTo>
                  <a:pt x="906780" y="49783"/>
                </a:lnTo>
                <a:lnTo>
                  <a:pt x="906780" y="23875"/>
                </a:lnTo>
                <a:close/>
              </a:path>
              <a:path w="2820670" h="78105">
                <a:moveTo>
                  <a:pt x="958595" y="23875"/>
                </a:moveTo>
                <a:lnTo>
                  <a:pt x="932688" y="23875"/>
                </a:lnTo>
                <a:lnTo>
                  <a:pt x="932688" y="49783"/>
                </a:lnTo>
                <a:lnTo>
                  <a:pt x="958595" y="49783"/>
                </a:lnTo>
                <a:lnTo>
                  <a:pt x="958595" y="23875"/>
                </a:lnTo>
                <a:close/>
              </a:path>
              <a:path w="2820670" h="78105">
                <a:moveTo>
                  <a:pt x="984504" y="23875"/>
                </a:moveTo>
                <a:lnTo>
                  <a:pt x="984504" y="49783"/>
                </a:lnTo>
                <a:lnTo>
                  <a:pt x="1010412" y="49911"/>
                </a:lnTo>
                <a:lnTo>
                  <a:pt x="1010412" y="24002"/>
                </a:lnTo>
                <a:lnTo>
                  <a:pt x="984504" y="23875"/>
                </a:lnTo>
                <a:close/>
              </a:path>
              <a:path w="2820670" h="78105">
                <a:moveTo>
                  <a:pt x="1062228" y="24002"/>
                </a:moveTo>
                <a:lnTo>
                  <a:pt x="1036319" y="24002"/>
                </a:lnTo>
                <a:lnTo>
                  <a:pt x="1036319" y="49911"/>
                </a:lnTo>
                <a:lnTo>
                  <a:pt x="1062228" y="49911"/>
                </a:lnTo>
                <a:lnTo>
                  <a:pt x="1062228" y="24002"/>
                </a:lnTo>
                <a:close/>
              </a:path>
              <a:path w="2820670" h="78105">
                <a:moveTo>
                  <a:pt x="1088136" y="24002"/>
                </a:moveTo>
                <a:lnTo>
                  <a:pt x="1088136" y="49911"/>
                </a:lnTo>
                <a:lnTo>
                  <a:pt x="1114043" y="50037"/>
                </a:lnTo>
                <a:lnTo>
                  <a:pt x="1114043" y="24129"/>
                </a:lnTo>
                <a:lnTo>
                  <a:pt x="1088136" y="24002"/>
                </a:lnTo>
                <a:close/>
              </a:path>
              <a:path w="2820670" h="78105">
                <a:moveTo>
                  <a:pt x="1165860" y="24129"/>
                </a:moveTo>
                <a:lnTo>
                  <a:pt x="1139952" y="24129"/>
                </a:lnTo>
                <a:lnTo>
                  <a:pt x="1139952" y="50037"/>
                </a:lnTo>
                <a:lnTo>
                  <a:pt x="1165860" y="50037"/>
                </a:lnTo>
                <a:lnTo>
                  <a:pt x="1165860" y="24129"/>
                </a:lnTo>
                <a:close/>
              </a:path>
              <a:path w="2820670" h="78105">
                <a:moveTo>
                  <a:pt x="1191767" y="24129"/>
                </a:moveTo>
                <a:lnTo>
                  <a:pt x="1191767" y="50037"/>
                </a:lnTo>
                <a:lnTo>
                  <a:pt x="1217676" y="50164"/>
                </a:lnTo>
                <a:lnTo>
                  <a:pt x="1217676" y="24256"/>
                </a:lnTo>
                <a:lnTo>
                  <a:pt x="1191767" y="24129"/>
                </a:lnTo>
                <a:close/>
              </a:path>
              <a:path w="2820670" h="78105">
                <a:moveTo>
                  <a:pt x="1269491" y="24256"/>
                </a:moveTo>
                <a:lnTo>
                  <a:pt x="1243584" y="24256"/>
                </a:lnTo>
                <a:lnTo>
                  <a:pt x="1243584" y="50164"/>
                </a:lnTo>
                <a:lnTo>
                  <a:pt x="1269491" y="50164"/>
                </a:lnTo>
                <a:lnTo>
                  <a:pt x="1269491" y="24256"/>
                </a:lnTo>
                <a:close/>
              </a:path>
              <a:path w="2820670" h="78105">
                <a:moveTo>
                  <a:pt x="1321308" y="24256"/>
                </a:moveTo>
                <a:lnTo>
                  <a:pt x="1295399" y="24256"/>
                </a:lnTo>
                <a:lnTo>
                  <a:pt x="1295399" y="50164"/>
                </a:lnTo>
                <a:lnTo>
                  <a:pt x="1321308" y="50164"/>
                </a:lnTo>
                <a:lnTo>
                  <a:pt x="1321308" y="24256"/>
                </a:lnTo>
                <a:close/>
              </a:path>
              <a:path w="2820670" h="78105">
                <a:moveTo>
                  <a:pt x="1373123" y="24383"/>
                </a:moveTo>
                <a:lnTo>
                  <a:pt x="1347215" y="24383"/>
                </a:lnTo>
                <a:lnTo>
                  <a:pt x="1347215" y="50291"/>
                </a:lnTo>
                <a:lnTo>
                  <a:pt x="1373123" y="50291"/>
                </a:lnTo>
                <a:lnTo>
                  <a:pt x="1373123" y="24383"/>
                </a:lnTo>
                <a:close/>
              </a:path>
              <a:path w="2820670" h="78105">
                <a:moveTo>
                  <a:pt x="1424939" y="24383"/>
                </a:moveTo>
                <a:lnTo>
                  <a:pt x="1399032" y="24383"/>
                </a:lnTo>
                <a:lnTo>
                  <a:pt x="1399032" y="50291"/>
                </a:lnTo>
                <a:lnTo>
                  <a:pt x="1424939" y="50291"/>
                </a:lnTo>
                <a:lnTo>
                  <a:pt x="1424939" y="24383"/>
                </a:lnTo>
                <a:close/>
              </a:path>
              <a:path w="2820670" h="78105">
                <a:moveTo>
                  <a:pt x="1476756" y="24511"/>
                </a:moveTo>
                <a:lnTo>
                  <a:pt x="1450847" y="24511"/>
                </a:lnTo>
                <a:lnTo>
                  <a:pt x="1450847" y="50418"/>
                </a:lnTo>
                <a:lnTo>
                  <a:pt x="1476756" y="50418"/>
                </a:lnTo>
                <a:lnTo>
                  <a:pt x="1476756" y="24511"/>
                </a:lnTo>
                <a:close/>
              </a:path>
              <a:path w="2820670" h="78105">
                <a:moveTo>
                  <a:pt x="1528571" y="24511"/>
                </a:moveTo>
                <a:lnTo>
                  <a:pt x="1502664" y="24511"/>
                </a:lnTo>
                <a:lnTo>
                  <a:pt x="1502664" y="50418"/>
                </a:lnTo>
                <a:lnTo>
                  <a:pt x="1528571" y="50418"/>
                </a:lnTo>
                <a:lnTo>
                  <a:pt x="1528571" y="24511"/>
                </a:lnTo>
                <a:close/>
              </a:path>
              <a:path w="2820670" h="78105">
                <a:moveTo>
                  <a:pt x="1554480" y="24511"/>
                </a:moveTo>
                <a:lnTo>
                  <a:pt x="1554480" y="50418"/>
                </a:lnTo>
                <a:lnTo>
                  <a:pt x="1580388" y="50545"/>
                </a:lnTo>
                <a:lnTo>
                  <a:pt x="1580388" y="24637"/>
                </a:lnTo>
                <a:lnTo>
                  <a:pt x="1554480" y="24511"/>
                </a:lnTo>
                <a:close/>
              </a:path>
              <a:path w="2820670" h="78105">
                <a:moveTo>
                  <a:pt x="1632204" y="24637"/>
                </a:moveTo>
                <a:lnTo>
                  <a:pt x="1606295" y="24637"/>
                </a:lnTo>
                <a:lnTo>
                  <a:pt x="1606295" y="50545"/>
                </a:lnTo>
                <a:lnTo>
                  <a:pt x="1632204" y="50545"/>
                </a:lnTo>
                <a:lnTo>
                  <a:pt x="1632204" y="24637"/>
                </a:lnTo>
                <a:close/>
              </a:path>
              <a:path w="2820670" h="78105">
                <a:moveTo>
                  <a:pt x="1658112" y="24637"/>
                </a:moveTo>
                <a:lnTo>
                  <a:pt x="1658112" y="50545"/>
                </a:lnTo>
                <a:lnTo>
                  <a:pt x="1684019" y="50673"/>
                </a:lnTo>
                <a:lnTo>
                  <a:pt x="1684019" y="24764"/>
                </a:lnTo>
                <a:lnTo>
                  <a:pt x="1658112" y="24637"/>
                </a:lnTo>
                <a:close/>
              </a:path>
              <a:path w="2820670" h="78105">
                <a:moveTo>
                  <a:pt x="1735836" y="24764"/>
                </a:moveTo>
                <a:lnTo>
                  <a:pt x="1709928" y="24764"/>
                </a:lnTo>
                <a:lnTo>
                  <a:pt x="1709928" y="50673"/>
                </a:lnTo>
                <a:lnTo>
                  <a:pt x="1735836" y="50673"/>
                </a:lnTo>
                <a:lnTo>
                  <a:pt x="1735836" y="24764"/>
                </a:lnTo>
                <a:close/>
              </a:path>
              <a:path w="2820670" h="78105">
                <a:moveTo>
                  <a:pt x="1787652" y="24764"/>
                </a:moveTo>
                <a:lnTo>
                  <a:pt x="1761743" y="24764"/>
                </a:lnTo>
                <a:lnTo>
                  <a:pt x="1761743" y="50673"/>
                </a:lnTo>
                <a:lnTo>
                  <a:pt x="1787652" y="50673"/>
                </a:lnTo>
                <a:lnTo>
                  <a:pt x="1787652" y="24764"/>
                </a:lnTo>
                <a:close/>
              </a:path>
              <a:path w="2820670" h="78105">
                <a:moveTo>
                  <a:pt x="1839467" y="24891"/>
                </a:moveTo>
                <a:lnTo>
                  <a:pt x="1813560" y="24891"/>
                </a:lnTo>
                <a:lnTo>
                  <a:pt x="1813560" y="50800"/>
                </a:lnTo>
                <a:lnTo>
                  <a:pt x="1839467" y="50800"/>
                </a:lnTo>
                <a:lnTo>
                  <a:pt x="1839467" y="24891"/>
                </a:lnTo>
                <a:close/>
              </a:path>
              <a:path w="2820670" h="78105">
                <a:moveTo>
                  <a:pt x="1891284" y="24891"/>
                </a:moveTo>
                <a:lnTo>
                  <a:pt x="1865376" y="24891"/>
                </a:lnTo>
                <a:lnTo>
                  <a:pt x="1865376" y="50800"/>
                </a:lnTo>
                <a:lnTo>
                  <a:pt x="1891284" y="50800"/>
                </a:lnTo>
                <a:lnTo>
                  <a:pt x="1891284" y="24891"/>
                </a:lnTo>
                <a:close/>
              </a:path>
              <a:path w="2820670" h="78105">
                <a:moveTo>
                  <a:pt x="1943099" y="25018"/>
                </a:moveTo>
                <a:lnTo>
                  <a:pt x="1917191" y="25018"/>
                </a:lnTo>
                <a:lnTo>
                  <a:pt x="1917191" y="50926"/>
                </a:lnTo>
                <a:lnTo>
                  <a:pt x="1943099" y="50926"/>
                </a:lnTo>
                <a:lnTo>
                  <a:pt x="1943099" y="25018"/>
                </a:lnTo>
                <a:close/>
              </a:path>
              <a:path w="2820670" h="78105">
                <a:moveTo>
                  <a:pt x="1994915" y="25018"/>
                </a:moveTo>
                <a:lnTo>
                  <a:pt x="1969008" y="25018"/>
                </a:lnTo>
                <a:lnTo>
                  <a:pt x="1969008" y="50926"/>
                </a:lnTo>
                <a:lnTo>
                  <a:pt x="1994915" y="50926"/>
                </a:lnTo>
                <a:lnTo>
                  <a:pt x="1994915" y="25018"/>
                </a:lnTo>
                <a:close/>
              </a:path>
              <a:path w="2820670" h="78105">
                <a:moveTo>
                  <a:pt x="2020823" y="25018"/>
                </a:moveTo>
                <a:lnTo>
                  <a:pt x="2020823" y="50926"/>
                </a:lnTo>
                <a:lnTo>
                  <a:pt x="2046732" y="51053"/>
                </a:lnTo>
                <a:lnTo>
                  <a:pt x="2046732" y="25145"/>
                </a:lnTo>
                <a:lnTo>
                  <a:pt x="2020823" y="25018"/>
                </a:lnTo>
                <a:close/>
              </a:path>
              <a:path w="2820670" h="78105">
                <a:moveTo>
                  <a:pt x="2098547" y="25145"/>
                </a:moveTo>
                <a:lnTo>
                  <a:pt x="2072639" y="25145"/>
                </a:lnTo>
                <a:lnTo>
                  <a:pt x="2072639" y="51053"/>
                </a:lnTo>
                <a:lnTo>
                  <a:pt x="2098547" y="51053"/>
                </a:lnTo>
                <a:lnTo>
                  <a:pt x="2098547" y="25145"/>
                </a:lnTo>
                <a:close/>
              </a:path>
              <a:path w="2820670" h="78105">
                <a:moveTo>
                  <a:pt x="2124456" y="25145"/>
                </a:moveTo>
                <a:lnTo>
                  <a:pt x="2124456" y="51053"/>
                </a:lnTo>
                <a:lnTo>
                  <a:pt x="2150364" y="51180"/>
                </a:lnTo>
                <a:lnTo>
                  <a:pt x="2150364" y="25273"/>
                </a:lnTo>
                <a:lnTo>
                  <a:pt x="2124456" y="25145"/>
                </a:lnTo>
                <a:close/>
              </a:path>
              <a:path w="2820670" h="78105">
                <a:moveTo>
                  <a:pt x="2202180" y="25273"/>
                </a:moveTo>
                <a:lnTo>
                  <a:pt x="2176271" y="25273"/>
                </a:lnTo>
                <a:lnTo>
                  <a:pt x="2176271" y="51180"/>
                </a:lnTo>
                <a:lnTo>
                  <a:pt x="2202180" y="51180"/>
                </a:lnTo>
                <a:lnTo>
                  <a:pt x="2202180" y="25273"/>
                </a:lnTo>
                <a:close/>
              </a:path>
              <a:path w="2820670" h="78105">
                <a:moveTo>
                  <a:pt x="2253995" y="25273"/>
                </a:moveTo>
                <a:lnTo>
                  <a:pt x="2228088" y="25273"/>
                </a:lnTo>
                <a:lnTo>
                  <a:pt x="2228088" y="51180"/>
                </a:lnTo>
                <a:lnTo>
                  <a:pt x="2253995" y="51180"/>
                </a:lnTo>
                <a:lnTo>
                  <a:pt x="2253995" y="25273"/>
                </a:lnTo>
                <a:close/>
              </a:path>
              <a:path w="2820670" h="78105">
                <a:moveTo>
                  <a:pt x="2305812" y="25400"/>
                </a:moveTo>
                <a:lnTo>
                  <a:pt x="2279904" y="25400"/>
                </a:lnTo>
                <a:lnTo>
                  <a:pt x="2279904" y="51307"/>
                </a:lnTo>
                <a:lnTo>
                  <a:pt x="2305812" y="51307"/>
                </a:lnTo>
                <a:lnTo>
                  <a:pt x="2305812" y="25400"/>
                </a:lnTo>
                <a:close/>
              </a:path>
              <a:path w="2820670" h="78105">
                <a:moveTo>
                  <a:pt x="2357628" y="25400"/>
                </a:moveTo>
                <a:lnTo>
                  <a:pt x="2331719" y="25400"/>
                </a:lnTo>
                <a:lnTo>
                  <a:pt x="2331719" y="51307"/>
                </a:lnTo>
                <a:lnTo>
                  <a:pt x="2357628" y="51307"/>
                </a:lnTo>
                <a:lnTo>
                  <a:pt x="2357628" y="25400"/>
                </a:lnTo>
                <a:close/>
              </a:path>
              <a:path w="2820670" h="78105">
                <a:moveTo>
                  <a:pt x="2409443" y="25526"/>
                </a:moveTo>
                <a:lnTo>
                  <a:pt x="2383536" y="25526"/>
                </a:lnTo>
                <a:lnTo>
                  <a:pt x="2383536" y="51434"/>
                </a:lnTo>
                <a:lnTo>
                  <a:pt x="2409443" y="51434"/>
                </a:lnTo>
                <a:lnTo>
                  <a:pt x="2409443" y="25526"/>
                </a:lnTo>
                <a:close/>
              </a:path>
              <a:path w="2820670" h="78105">
                <a:moveTo>
                  <a:pt x="2461260" y="25526"/>
                </a:moveTo>
                <a:lnTo>
                  <a:pt x="2435352" y="25526"/>
                </a:lnTo>
                <a:lnTo>
                  <a:pt x="2435352" y="51434"/>
                </a:lnTo>
                <a:lnTo>
                  <a:pt x="2461260" y="51434"/>
                </a:lnTo>
                <a:lnTo>
                  <a:pt x="2461260" y="25526"/>
                </a:lnTo>
                <a:close/>
              </a:path>
              <a:path w="2820670" h="78105">
                <a:moveTo>
                  <a:pt x="2487167" y="25526"/>
                </a:moveTo>
                <a:lnTo>
                  <a:pt x="2487167" y="51434"/>
                </a:lnTo>
                <a:lnTo>
                  <a:pt x="2513076" y="51562"/>
                </a:lnTo>
                <a:lnTo>
                  <a:pt x="2513076" y="25653"/>
                </a:lnTo>
                <a:lnTo>
                  <a:pt x="2487167" y="25526"/>
                </a:lnTo>
                <a:close/>
              </a:path>
              <a:path w="2820670" h="78105">
                <a:moveTo>
                  <a:pt x="2564891" y="25653"/>
                </a:moveTo>
                <a:lnTo>
                  <a:pt x="2538984" y="25653"/>
                </a:lnTo>
                <a:lnTo>
                  <a:pt x="2538984" y="51562"/>
                </a:lnTo>
                <a:lnTo>
                  <a:pt x="2564891" y="51562"/>
                </a:lnTo>
                <a:lnTo>
                  <a:pt x="2564891" y="25653"/>
                </a:lnTo>
                <a:close/>
              </a:path>
              <a:path w="2820670" h="78105">
                <a:moveTo>
                  <a:pt x="2590799" y="25653"/>
                </a:moveTo>
                <a:lnTo>
                  <a:pt x="2590799" y="51562"/>
                </a:lnTo>
                <a:lnTo>
                  <a:pt x="2616708" y="51688"/>
                </a:lnTo>
                <a:lnTo>
                  <a:pt x="2616708" y="25780"/>
                </a:lnTo>
                <a:lnTo>
                  <a:pt x="2590799" y="25653"/>
                </a:lnTo>
                <a:close/>
              </a:path>
              <a:path w="2820670" h="78105">
                <a:moveTo>
                  <a:pt x="2668523" y="25780"/>
                </a:moveTo>
                <a:lnTo>
                  <a:pt x="2642616" y="25780"/>
                </a:lnTo>
                <a:lnTo>
                  <a:pt x="2642616" y="51688"/>
                </a:lnTo>
                <a:lnTo>
                  <a:pt x="2668523" y="51688"/>
                </a:lnTo>
                <a:lnTo>
                  <a:pt x="2668523" y="25780"/>
                </a:lnTo>
                <a:close/>
              </a:path>
              <a:path w="2820670" h="78105">
                <a:moveTo>
                  <a:pt x="2720340" y="25780"/>
                </a:moveTo>
                <a:lnTo>
                  <a:pt x="2694432" y="25780"/>
                </a:lnTo>
                <a:lnTo>
                  <a:pt x="2694432" y="51688"/>
                </a:lnTo>
                <a:lnTo>
                  <a:pt x="2720340" y="51688"/>
                </a:lnTo>
                <a:lnTo>
                  <a:pt x="2720340" y="25780"/>
                </a:lnTo>
                <a:close/>
              </a:path>
              <a:path w="2820670" h="78105">
                <a:moveTo>
                  <a:pt x="2781299" y="0"/>
                </a:moveTo>
                <a:lnTo>
                  <a:pt x="2766173" y="3053"/>
                </a:lnTo>
                <a:lnTo>
                  <a:pt x="2753820" y="11382"/>
                </a:lnTo>
                <a:lnTo>
                  <a:pt x="2745491" y="23735"/>
                </a:lnTo>
                <a:lnTo>
                  <a:pt x="2742438" y="38862"/>
                </a:lnTo>
                <a:lnTo>
                  <a:pt x="2745491" y="53988"/>
                </a:lnTo>
                <a:lnTo>
                  <a:pt x="2753820" y="66341"/>
                </a:lnTo>
                <a:lnTo>
                  <a:pt x="2766173" y="74670"/>
                </a:lnTo>
                <a:lnTo>
                  <a:pt x="2781299" y="77724"/>
                </a:lnTo>
                <a:lnTo>
                  <a:pt x="2796426" y="74670"/>
                </a:lnTo>
                <a:lnTo>
                  <a:pt x="2808779" y="66341"/>
                </a:lnTo>
                <a:lnTo>
                  <a:pt x="2817108" y="53988"/>
                </a:lnTo>
                <a:lnTo>
                  <a:pt x="2817546" y="51815"/>
                </a:lnTo>
                <a:lnTo>
                  <a:pt x="2746247" y="51815"/>
                </a:lnTo>
                <a:lnTo>
                  <a:pt x="2746247" y="25907"/>
                </a:lnTo>
                <a:lnTo>
                  <a:pt x="2817546" y="25907"/>
                </a:lnTo>
                <a:lnTo>
                  <a:pt x="2817108" y="23735"/>
                </a:lnTo>
                <a:lnTo>
                  <a:pt x="2808779" y="11382"/>
                </a:lnTo>
                <a:lnTo>
                  <a:pt x="2796426" y="3053"/>
                </a:lnTo>
                <a:lnTo>
                  <a:pt x="2781299" y="0"/>
                </a:lnTo>
                <a:close/>
              </a:path>
              <a:path w="2820670" h="78105">
                <a:moveTo>
                  <a:pt x="2772156" y="25907"/>
                </a:moveTo>
                <a:lnTo>
                  <a:pt x="2746247" y="25907"/>
                </a:lnTo>
                <a:lnTo>
                  <a:pt x="2746247" y="51815"/>
                </a:lnTo>
                <a:lnTo>
                  <a:pt x="2772156" y="51815"/>
                </a:lnTo>
                <a:lnTo>
                  <a:pt x="2772156" y="25907"/>
                </a:lnTo>
                <a:close/>
              </a:path>
              <a:path w="2820670" h="78105">
                <a:moveTo>
                  <a:pt x="2817546" y="25907"/>
                </a:moveTo>
                <a:lnTo>
                  <a:pt x="2772156" y="25907"/>
                </a:lnTo>
                <a:lnTo>
                  <a:pt x="2772156" y="51815"/>
                </a:lnTo>
                <a:lnTo>
                  <a:pt x="2817546" y="51815"/>
                </a:lnTo>
                <a:lnTo>
                  <a:pt x="2820162" y="38862"/>
                </a:lnTo>
                <a:lnTo>
                  <a:pt x="2817546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39825" y="973963"/>
            <a:ext cx="7867015" cy="3326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3461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Keep</a:t>
            </a:r>
            <a:r>
              <a:rPr sz="1800" b="1" spc="-1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is</a:t>
            </a:r>
            <a:r>
              <a:rPr sz="1800" b="1" spc="-1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short</a:t>
            </a:r>
            <a:r>
              <a:rPr sz="1800" b="1" spc="-1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and</a:t>
            </a:r>
            <a:r>
              <a:rPr sz="1800" b="1" spc="-1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6165D"/>
                </a:solidFill>
                <a:latin typeface="Arial"/>
                <a:cs typeface="Arial"/>
              </a:rPr>
              <a:t>simple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  <a:spcBef>
                <a:spcPts val="5"/>
              </a:spcBef>
            </a:pP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Arsitektur</a:t>
            </a:r>
            <a:r>
              <a:rPr sz="2000" i="1" spc="-5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RISC</a:t>
            </a:r>
            <a:r>
              <a:rPr sz="2000" i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mempunyai</a:t>
            </a:r>
            <a:r>
              <a:rPr sz="2000" i="1" spc="-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fitur</a:t>
            </a:r>
            <a:r>
              <a:rPr sz="2000" i="1" spc="-3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sebagai</a:t>
            </a:r>
            <a:r>
              <a:rPr sz="2000" i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berikut</a:t>
            </a:r>
            <a:r>
              <a:rPr sz="2000" i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: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Verdana"/>
              <a:cs typeface="Verdana"/>
            </a:endParaRPr>
          </a:p>
          <a:p>
            <a:pPr marL="5347335" marR="5080" indent="-741045" algn="r">
              <a:lnSpc>
                <a:spcPct val="100000"/>
              </a:lnSpc>
              <a:spcBef>
                <a:spcPts val="5"/>
              </a:spcBef>
            </a:pP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Instruksinya</a:t>
            </a:r>
            <a:r>
              <a:rPr sz="2000" i="1" spc="-6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sederhana</a:t>
            </a:r>
            <a:r>
              <a:rPr sz="2000" i="1" spc="-6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– </a:t>
            </a:r>
            <a:r>
              <a:rPr sz="2000" i="1" spc="-69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Set</a:t>
            </a:r>
            <a:r>
              <a:rPr sz="2000" i="1" spc="-4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instruksi</a:t>
            </a:r>
            <a:r>
              <a:rPr sz="2000" i="1" spc="-5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kecil</a:t>
            </a:r>
            <a:r>
              <a:rPr sz="2000" i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–</a:t>
            </a:r>
            <a:endParaRPr sz="2000">
              <a:latin typeface="Verdana"/>
              <a:cs typeface="Verdana"/>
            </a:endParaRPr>
          </a:p>
          <a:p>
            <a:pPr marL="12700" marR="5080" indent="1238885" algn="r">
              <a:lnSpc>
                <a:spcPct val="100000"/>
              </a:lnSpc>
            </a:pP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Panjang</a:t>
            </a:r>
            <a:r>
              <a:rPr sz="2000" i="1" spc="-5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instruksinya</a:t>
            </a:r>
            <a:r>
              <a:rPr sz="2000" i="1" spc="-5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sama</a:t>
            </a:r>
            <a:r>
              <a:rPr sz="2000" i="1" spc="-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untuk</a:t>
            </a:r>
            <a:r>
              <a:rPr sz="2000" i="1" spc="-3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semua</a:t>
            </a:r>
            <a:r>
              <a:rPr sz="2000" i="1" spc="-3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instruksi</a:t>
            </a:r>
            <a:r>
              <a:rPr sz="20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– </a:t>
            </a:r>
            <a:r>
              <a:rPr sz="2000" i="1" spc="-69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Register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untuk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penyimpanan operand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jumlahnya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besar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– </a:t>
            </a:r>
            <a:r>
              <a:rPr sz="20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Arsitektur</a:t>
            </a:r>
            <a:r>
              <a:rPr sz="2000" i="1" spc="-4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Load/Store</a:t>
            </a:r>
            <a:r>
              <a:rPr sz="2000" i="1" spc="-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tersedia di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register,</a:t>
            </a:r>
            <a:r>
              <a:rPr sz="2000" i="1" spc="-4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bukan</a:t>
            </a:r>
            <a:r>
              <a:rPr sz="2000" i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di</a:t>
            </a:r>
            <a:r>
              <a:rPr sz="20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memori</a:t>
            </a:r>
            <a:r>
              <a:rPr sz="20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–</a:t>
            </a:r>
            <a:endParaRPr sz="20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Eksekusi</a:t>
            </a:r>
            <a:r>
              <a:rPr sz="2000" i="1" spc="-4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instruksi</a:t>
            </a:r>
            <a:r>
              <a:rPr sz="2000" i="1" spc="-4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yang</a:t>
            </a:r>
            <a:r>
              <a:rPr sz="2000" i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lebih</a:t>
            </a:r>
            <a:r>
              <a:rPr sz="2000" i="1" spc="-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spc="-5" dirty="0">
                <a:solidFill>
                  <a:srgbClr val="181866"/>
                </a:solidFill>
                <a:latin typeface="Verdana"/>
                <a:cs typeface="Verdana"/>
              </a:rPr>
              <a:t>cepat</a:t>
            </a:r>
            <a:r>
              <a:rPr sz="2000" i="1" spc="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181866"/>
                </a:solidFill>
                <a:latin typeface="Verdana"/>
                <a:cs typeface="Verdana"/>
              </a:rPr>
              <a:t>–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4746" y="234442"/>
            <a:ext cx="41001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Desain</a:t>
            </a:r>
            <a:r>
              <a:rPr sz="2800" spc="15" dirty="0"/>
              <a:t> </a:t>
            </a:r>
            <a:r>
              <a:rPr sz="2800" spc="-5" dirty="0"/>
              <a:t>Set</a:t>
            </a:r>
            <a:r>
              <a:rPr sz="2800" spc="-25" dirty="0"/>
              <a:t> </a:t>
            </a:r>
            <a:r>
              <a:rPr sz="2800" spc="-5" dirty="0"/>
              <a:t>Instruksi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6783958" y="1594103"/>
            <a:ext cx="2026285" cy="78105"/>
          </a:xfrm>
          <a:custGeom>
            <a:avLst/>
            <a:gdLst/>
            <a:ahLst/>
            <a:cxnLst/>
            <a:rect l="l" t="t" r="r" b="b"/>
            <a:pathLst>
              <a:path w="2026284" h="78105">
                <a:moveTo>
                  <a:pt x="25908" y="36449"/>
                </a:moveTo>
                <a:lnTo>
                  <a:pt x="0" y="36575"/>
                </a:lnTo>
                <a:lnTo>
                  <a:pt x="254" y="62484"/>
                </a:lnTo>
                <a:lnTo>
                  <a:pt x="26162" y="62357"/>
                </a:lnTo>
                <a:lnTo>
                  <a:pt x="25908" y="36449"/>
                </a:lnTo>
                <a:close/>
              </a:path>
              <a:path w="2026284" h="78105">
                <a:moveTo>
                  <a:pt x="77724" y="36195"/>
                </a:moveTo>
                <a:lnTo>
                  <a:pt x="51816" y="36322"/>
                </a:lnTo>
                <a:lnTo>
                  <a:pt x="52070" y="62230"/>
                </a:lnTo>
                <a:lnTo>
                  <a:pt x="77977" y="62103"/>
                </a:lnTo>
                <a:lnTo>
                  <a:pt x="77724" y="36195"/>
                </a:lnTo>
                <a:close/>
              </a:path>
              <a:path w="2026284" h="78105">
                <a:moveTo>
                  <a:pt x="129540" y="35941"/>
                </a:moveTo>
                <a:lnTo>
                  <a:pt x="103632" y="36068"/>
                </a:lnTo>
                <a:lnTo>
                  <a:pt x="103886" y="61975"/>
                </a:lnTo>
                <a:lnTo>
                  <a:pt x="129794" y="61849"/>
                </a:lnTo>
                <a:lnTo>
                  <a:pt x="129540" y="35941"/>
                </a:lnTo>
                <a:close/>
              </a:path>
              <a:path w="2026284" h="78105">
                <a:moveTo>
                  <a:pt x="181356" y="35560"/>
                </a:moveTo>
                <a:lnTo>
                  <a:pt x="155448" y="35687"/>
                </a:lnTo>
                <a:lnTo>
                  <a:pt x="155701" y="61595"/>
                </a:lnTo>
                <a:lnTo>
                  <a:pt x="181610" y="61468"/>
                </a:lnTo>
                <a:lnTo>
                  <a:pt x="181356" y="35560"/>
                </a:lnTo>
                <a:close/>
              </a:path>
              <a:path w="2026284" h="78105">
                <a:moveTo>
                  <a:pt x="233172" y="35306"/>
                </a:moveTo>
                <a:lnTo>
                  <a:pt x="207264" y="35433"/>
                </a:lnTo>
                <a:lnTo>
                  <a:pt x="207518" y="61341"/>
                </a:lnTo>
                <a:lnTo>
                  <a:pt x="233299" y="61213"/>
                </a:lnTo>
                <a:lnTo>
                  <a:pt x="233172" y="35306"/>
                </a:lnTo>
                <a:close/>
              </a:path>
              <a:path w="2026284" h="78105">
                <a:moveTo>
                  <a:pt x="284988" y="35051"/>
                </a:moveTo>
                <a:lnTo>
                  <a:pt x="259080" y="35179"/>
                </a:lnTo>
                <a:lnTo>
                  <a:pt x="259207" y="61087"/>
                </a:lnTo>
                <a:lnTo>
                  <a:pt x="285115" y="60960"/>
                </a:lnTo>
                <a:lnTo>
                  <a:pt x="284988" y="35051"/>
                </a:lnTo>
                <a:close/>
              </a:path>
              <a:path w="2026284" h="78105">
                <a:moveTo>
                  <a:pt x="336804" y="34798"/>
                </a:moveTo>
                <a:lnTo>
                  <a:pt x="310896" y="34925"/>
                </a:lnTo>
                <a:lnTo>
                  <a:pt x="311023" y="60833"/>
                </a:lnTo>
                <a:lnTo>
                  <a:pt x="336931" y="60706"/>
                </a:lnTo>
                <a:lnTo>
                  <a:pt x="336804" y="34798"/>
                </a:lnTo>
                <a:close/>
              </a:path>
              <a:path w="2026284" h="78105">
                <a:moveTo>
                  <a:pt x="388620" y="34544"/>
                </a:moveTo>
                <a:lnTo>
                  <a:pt x="362712" y="34671"/>
                </a:lnTo>
                <a:lnTo>
                  <a:pt x="362839" y="60579"/>
                </a:lnTo>
                <a:lnTo>
                  <a:pt x="388747" y="60451"/>
                </a:lnTo>
                <a:lnTo>
                  <a:pt x="388620" y="34544"/>
                </a:lnTo>
                <a:close/>
              </a:path>
              <a:path w="2026284" h="78105">
                <a:moveTo>
                  <a:pt x="440436" y="34162"/>
                </a:moveTo>
                <a:lnTo>
                  <a:pt x="414527" y="34290"/>
                </a:lnTo>
                <a:lnTo>
                  <a:pt x="414655" y="60198"/>
                </a:lnTo>
                <a:lnTo>
                  <a:pt x="440563" y="60071"/>
                </a:lnTo>
                <a:lnTo>
                  <a:pt x="440436" y="34162"/>
                </a:lnTo>
                <a:close/>
              </a:path>
              <a:path w="2026284" h="78105">
                <a:moveTo>
                  <a:pt x="492251" y="33909"/>
                </a:moveTo>
                <a:lnTo>
                  <a:pt x="466344" y="34036"/>
                </a:lnTo>
                <a:lnTo>
                  <a:pt x="466471" y="59944"/>
                </a:lnTo>
                <a:lnTo>
                  <a:pt x="492379" y="59817"/>
                </a:lnTo>
                <a:lnTo>
                  <a:pt x="492251" y="33909"/>
                </a:lnTo>
                <a:close/>
              </a:path>
              <a:path w="2026284" h="78105">
                <a:moveTo>
                  <a:pt x="544068" y="33655"/>
                </a:moveTo>
                <a:lnTo>
                  <a:pt x="518160" y="33782"/>
                </a:lnTo>
                <a:lnTo>
                  <a:pt x="518287" y="59690"/>
                </a:lnTo>
                <a:lnTo>
                  <a:pt x="544195" y="59562"/>
                </a:lnTo>
                <a:lnTo>
                  <a:pt x="544068" y="33655"/>
                </a:lnTo>
                <a:close/>
              </a:path>
              <a:path w="2026284" h="78105">
                <a:moveTo>
                  <a:pt x="595884" y="33400"/>
                </a:moveTo>
                <a:lnTo>
                  <a:pt x="569976" y="33528"/>
                </a:lnTo>
                <a:lnTo>
                  <a:pt x="570102" y="59436"/>
                </a:lnTo>
                <a:lnTo>
                  <a:pt x="596011" y="59309"/>
                </a:lnTo>
                <a:lnTo>
                  <a:pt x="595884" y="33400"/>
                </a:lnTo>
                <a:close/>
              </a:path>
              <a:path w="2026284" h="78105">
                <a:moveTo>
                  <a:pt x="647700" y="33147"/>
                </a:moveTo>
                <a:lnTo>
                  <a:pt x="621792" y="33274"/>
                </a:lnTo>
                <a:lnTo>
                  <a:pt x="621919" y="59182"/>
                </a:lnTo>
                <a:lnTo>
                  <a:pt x="647826" y="59055"/>
                </a:lnTo>
                <a:lnTo>
                  <a:pt x="647700" y="33147"/>
                </a:lnTo>
                <a:close/>
              </a:path>
              <a:path w="2026284" h="78105">
                <a:moveTo>
                  <a:pt x="699516" y="32766"/>
                </a:moveTo>
                <a:lnTo>
                  <a:pt x="673608" y="33020"/>
                </a:lnTo>
                <a:lnTo>
                  <a:pt x="673735" y="58928"/>
                </a:lnTo>
                <a:lnTo>
                  <a:pt x="699643" y="58674"/>
                </a:lnTo>
                <a:lnTo>
                  <a:pt x="699516" y="32766"/>
                </a:lnTo>
                <a:close/>
              </a:path>
              <a:path w="2026284" h="78105">
                <a:moveTo>
                  <a:pt x="751332" y="32512"/>
                </a:moveTo>
                <a:lnTo>
                  <a:pt x="725424" y="32638"/>
                </a:lnTo>
                <a:lnTo>
                  <a:pt x="725551" y="58547"/>
                </a:lnTo>
                <a:lnTo>
                  <a:pt x="751459" y="58420"/>
                </a:lnTo>
                <a:lnTo>
                  <a:pt x="751332" y="32512"/>
                </a:lnTo>
                <a:close/>
              </a:path>
              <a:path w="2026284" h="78105">
                <a:moveTo>
                  <a:pt x="803148" y="32258"/>
                </a:moveTo>
                <a:lnTo>
                  <a:pt x="777240" y="32385"/>
                </a:lnTo>
                <a:lnTo>
                  <a:pt x="777367" y="58293"/>
                </a:lnTo>
                <a:lnTo>
                  <a:pt x="803275" y="58166"/>
                </a:lnTo>
                <a:lnTo>
                  <a:pt x="803148" y="32258"/>
                </a:lnTo>
                <a:close/>
              </a:path>
              <a:path w="2026284" h="78105">
                <a:moveTo>
                  <a:pt x="854964" y="32004"/>
                </a:moveTo>
                <a:lnTo>
                  <a:pt x="829056" y="32131"/>
                </a:lnTo>
                <a:lnTo>
                  <a:pt x="829183" y="58038"/>
                </a:lnTo>
                <a:lnTo>
                  <a:pt x="855091" y="57912"/>
                </a:lnTo>
                <a:lnTo>
                  <a:pt x="854964" y="32004"/>
                </a:lnTo>
                <a:close/>
              </a:path>
              <a:path w="2026284" h="78105">
                <a:moveTo>
                  <a:pt x="906780" y="31750"/>
                </a:moveTo>
                <a:lnTo>
                  <a:pt x="880872" y="31876"/>
                </a:lnTo>
                <a:lnTo>
                  <a:pt x="880999" y="57785"/>
                </a:lnTo>
                <a:lnTo>
                  <a:pt x="906907" y="57658"/>
                </a:lnTo>
                <a:lnTo>
                  <a:pt x="906780" y="31750"/>
                </a:lnTo>
                <a:close/>
              </a:path>
              <a:path w="2026284" h="78105">
                <a:moveTo>
                  <a:pt x="958596" y="31369"/>
                </a:moveTo>
                <a:lnTo>
                  <a:pt x="932688" y="31623"/>
                </a:lnTo>
                <a:lnTo>
                  <a:pt x="932815" y="57531"/>
                </a:lnTo>
                <a:lnTo>
                  <a:pt x="958723" y="57276"/>
                </a:lnTo>
                <a:lnTo>
                  <a:pt x="958596" y="31369"/>
                </a:lnTo>
                <a:close/>
              </a:path>
              <a:path w="2026284" h="78105">
                <a:moveTo>
                  <a:pt x="1010412" y="31115"/>
                </a:moveTo>
                <a:lnTo>
                  <a:pt x="984504" y="31242"/>
                </a:lnTo>
                <a:lnTo>
                  <a:pt x="984631" y="57150"/>
                </a:lnTo>
                <a:lnTo>
                  <a:pt x="1010539" y="57023"/>
                </a:lnTo>
                <a:lnTo>
                  <a:pt x="1010412" y="31115"/>
                </a:lnTo>
                <a:close/>
              </a:path>
              <a:path w="2026284" h="78105">
                <a:moveTo>
                  <a:pt x="1062227" y="30861"/>
                </a:moveTo>
                <a:lnTo>
                  <a:pt x="1036320" y="30987"/>
                </a:lnTo>
                <a:lnTo>
                  <a:pt x="1036447" y="56896"/>
                </a:lnTo>
                <a:lnTo>
                  <a:pt x="1062355" y="56769"/>
                </a:lnTo>
                <a:lnTo>
                  <a:pt x="1062227" y="30861"/>
                </a:lnTo>
                <a:close/>
              </a:path>
              <a:path w="2026284" h="78105">
                <a:moveTo>
                  <a:pt x="1114044" y="30607"/>
                </a:moveTo>
                <a:lnTo>
                  <a:pt x="1088136" y="30734"/>
                </a:lnTo>
                <a:lnTo>
                  <a:pt x="1088263" y="56642"/>
                </a:lnTo>
                <a:lnTo>
                  <a:pt x="1114171" y="56515"/>
                </a:lnTo>
                <a:lnTo>
                  <a:pt x="1114044" y="30607"/>
                </a:lnTo>
                <a:close/>
              </a:path>
              <a:path w="2026284" h="78105">
                <a:moveTo>
                  <a:pt x="1165860" y="30353"/>
                </a:moveTo>
                <a:lnTo>
                  <a:pt x="1139952" y="30480"/>
                </a:lnTo>
                <a:lnTo>
                  <a:pt x="1140079" y="56387"/>
                </a:lnTo>
                <a:lnTo>
                  <a:pt x="1165987" y="56261"/>
                </a:lnTo>
                <a:lnTo>
                  <a:pt x="1165860" y="30353"/>
                </a:lnTo>
                <a:close/>
              </a:path>
              <a:path w="2026284" h="78105">
                <a:moveTo>
                  <a:pt x="1217676" y="30099"/>
                </a:moveTo>
                <a:lnTo>
                  <a:pt x="1191768" y="30225"/>
                </a:lnTo>
                <a:lnTo>
                  <a:pt x="1191895" y="56134"/>
                </a:lnTo>
                <a:lnTo>
                  <a:pt x="1217802" y="56007"/>
                </a:lnTo>
                <a:lnTo>
                  <a:pt x="1217676" y="30099"/>
                </a:lnTo>
                <a:close/>
              </a:path>
              <a:path w="2026284" h="78105">
                <a:moveTo>
                  <a:pt x="1269492" y="29718"/>
                </a:moveTo>
                <a:lnTo>
                  <a:pt x="1243584" y="29845"/>
                </a:lnTo>
                <a:lnTo>
                  <a:pt x="1243711" y="55753"/>
                </a:lnTo>
                <a:lnTo>
                  <a:pt x="1269619" y="55625"/>
                </a:lnTo>
                <a:lnTo>
                  <a:pt x="1269492" y="29718"/>
                </a:lnTo>
                <a:close/>
              </a:path>
              <a:path w="2026284" h="78105">
                <a:moveTo>
                  <a:pt x="1321308" y="29463"/>
                </a:moveTo>
                <a:lnTo>
                  <a:pt x="1295400" y="29591"/>
                </a:lnTo>
                <a:lnTo>
                  <a:pt x="1295527" y="55499"/>
                </a:lnTo>
                <a:lnTo>
                  <a:pt x="1321435" y="55372"/>
                </a:lnTo>
                <a:lnTo>
                  <a:pt x="1321308" y="29463"/>
                </a:lnTo>
                <a:close/>
              </a:path>
              <a:path w="2026284" h="78105">
                <a:moveTo>
                  <a:pt x="1373124" y="29210"/>
                </a:moveTo>
                <a:lnTo>
                  <a:pt x="1347216" y="29337"/>
                </a:lnTo>
                <a:lnTo>
                  <a:pt x="1347343" y="55245"/>
                </a:lnTo>
                <a:lnTo>
                  <a:pt x="1373251" y="55118"/>
                </a:lnTo>
                <a:lnTo>
                  <a:pt x="1373124" y="29210"/>
                </a:lnTo>
                <a:close/>
              </a:path>
              <a:path w="2026284" h="78105">
                <a:moveTo>
                  <a:pt x="1424940" y="28956"/>
                </a:moveTo>
                <a:lnTo>
                  <a:pt x="1399032" y="29083"/>
                </a:lnTo>
                <a:lnTo>
                  <a:pt x="1399159" y="54991"/>
                </a:lnTo>
                <a:lnTo>
                  <a:pt x="1425067" y="54863"/>
                </a:lnTo>
                <a:lnTo>
                  <a:pt x="1424940" y="28956"/>
                </a:lnTo>
                <a:close/>
              </a:path>
              <a:path w="2026284" h="78105">
                <a:moveTo>
                  <a:pt x="1476756" y="28701"/>
                </a:moveTo>
                <a:lnTo>
                  <a:pt x="1450848" y="28829"/>
                </a:lnTo>
                <a:lnTo>
                  <a:pt x="1450975" y="54737"/>
                </a:lnTo>
                <a:lnTo>
                  <a:pt x="1476883" y="54610"/>
                </a:lnTo>
                <a:lnTo>
                  <a:pt x="1476756" y="28701"/>
                </a:lnTo>
                <a:close/>
              </a:path>
              <a:path w="2026284" h="78105">
                <a:moveTo>
                  <a:pt x="1528572" y="28321"/>
                </a:moveTo>
                <a:lnTo>
                  <a:pt x="1502664" y="28448"/>
                </a:lnTo>
                <a:lnTo>
                  <a:pt x="1502791" y="54356"/>
                </a:lnTo>
                <a:lnTo>
                  <a:pt x="1528699" y="54229"/>
                </a:lnTo>
                <a:lnTo>
                  <a:pt x="1528572" y="28321"/>
                </a:lnTo>
                <a:close/>
              </a:path>
              <a:path w="2026284" h="78105">
                <a:moveTo>
                  <a:pt x="1580388" y="28067"/>
                </a:moveTo>
                <a:lnTo>
                  <a:pt x="1554480" y="28194"/>
                </a:lnTo>
                <a:lnTo>
                  <a:pt x="1554607" y="54101"/>
                </a:lnTo>
                <a:lnTo>
                  <a:pt x="1580515" y="53975"/>
                </a:lnTo>
                <a:lnTo>
                  <a:pt x="1580388" y="28067"/>
                </a:lnTo>
                <a:close/>
              </a:path>
              <a:path w="2026284" h="78105">
                <a:moveTo>
                  <a:pt x="1632204" y="27812"/>
                </a:moveTo>
                <a:lnTo>
                  <a:pt x="1606296" y="27940"/>
                </a:lnTo>
                <a:lnTo>
                  <a:pt x="1606423" y="53848"/>
                </a:lnTo>
                <a:lnTo>
                  <a:pt x="1632331" y="53721"/>
                </a:lnTo>
                <a:lnTo>
                  <a:pt x="1632204" y="27812"/>
                </a:lnTo>
                <a:close/>
              </a:path>
              <a:path w="2026284" h="78105">
                <a:moveTo>
                  <a:pt x="1684020" y="27559"/>
                </a:moveTo>
                <a:lnTo>
                  <a:pt x="1658112" y="27686"/>
                </a:lnTo>
                <a:lnTo>
                  <a:pt x="1658239" y="53594"/>
                </a:lnTo>
                <a:lnTo>
                  <a:pt x="1684147" y="53467"/>
                </a:lnTo>
                <a:lnTo>
                  <a:pt x="1684020" y="27559"/>
                </a:lnTo>
                <a:close/>
              </a:path>
              <a:path w="2026284" h="78105">
                <a:moveTo>
                  <a:pt x="1735836" y="27305"/>
                </a:moveTo>
                <a:lnTo>
                  <a:pt x="1709927" y="27432"/>
                </a:lnTo>
                <a:lnTo>
                  <a:pt x="1710055" y="53340"/>
                </a:lnTo>
                <a:lnTo>
                  <a:pt x="1735963" y="53212"/>
                </a:lnTo>
                <a:lnTo>
                  <a:pt x="1735836" y="27305"/>
                </a:lnTo>
                <a:close/>
              </a:path>
              <a:path w="2026284" h="78105">
                <a:moveTo>
                  <a:pt x="1787652" y="26924"/>
                </a:moveTo>
                <a:lnTo>
                  <a:pt x="1761744" y="27178"/>
                </a:lnTo>
                <a:lnTo>
                  <a:pt x="1761871" y="53086"/>
                </a:lnTo>
                <a:lnTo>
                  <a:pt x="1787779" y="52832"/>
                </a:lnTo>
                <a:lnTo>
                  <a:pt x="1787652" y="26924"/>
                </a:lnTo>
                <a:close/>
              </a:path>
              <a:path w="2026284" h="78105">
                <a:moveTo>
                  <a:pt x="1839468" y="26670"/>
                </a:moveTo>
                <a:lnTo>
                  <a:pt x="1813560" y="26797"/>
                </a:lnTo>
                <a:lnTo>
                  <a:pt x="1813687" y="52705"/>
                </a:lnTo>
                <a:lnTo>
                  <a:pt x="1839595" y="52578"/>
                </a:lnTo>
                <a:lnTo>
                  <a:pt x="1839468" y="26670"/>
                </a:lnTo>
                <a:close/>
              </a:path>
              <a:path w="2026284" h="78105">
                <a:moveTo>
                  <a:pt x="1891284" y="26416"/>
                </a:moveTo>
                <a:lnTo>
                  <a:pt x="1865376" y="26543"/>
                </a:lnTo>
                <a:lnTo>
                  <a:pt x="1865502" y="52450"/>
                </a:lnTo>
                <a:lnTo>
                  <a:pt x="1891411" y="52324"/>
                </a:lnTo>
                <a:lnTo>
                  <a:pt x="1891284" y="26416"/>
                </a:lnTo>
                <a:close/>
              </a:path>
              <a:path w="2026284" h="78105">
                <a:moveTo>
                  <a:pt x="1943100" y="26162"/>
                </a:moveTo>
                <a:lnTo>
                  <a:pt x="1917192" y="26288"/>
                </a:lnTo>
                <a:lnTo>
                  <a:pt x="1917319" y="52197"/>
                </a:lnTo>
                <a:lnTo>
                  <a:pt x="1943227" y="52070"/>
                </a:lnTo>
                <a:lnTo>
                  <a:pt x="1943100" y="26162"/>
                </a:lnTo>
                <a:close/>
              </a:path>
              <a:path w="2026284" h="78105">
                <a:moveTo>
                  <a:pt x="1987169" y="0"/>
                </a:moveTo>
                <a:lnTo>
                  <a:pt x="1972063" y="3147"/>
                </a:lnTo>
                <a:lnTo>
                  <a:pt x="1959768" y="11557"/>
                </a:lnTo>
                <a:lnTo>
                  <a:pt x="1951521" y="23967"/>
                </a:lnTo>
                <a:lnTo>
                  <a:pt x="1948561" y="39116"/>
                </a:lnTo>
                <a:lnTo>
                  <a:pt x="1951708" y="54221"/>
                </a:lnTo>
                <a:lnTo>
                  <a:pt x="1960118" y="66516"/>
                </a:lnTo>
                <a:lnTo>
                  <a:pt x="1972528" y="74763"/>
                </a:lnTo>
                <a:lnTo>
                  <a:pt x="1987677" y="77724"/>
                </a:lnTo>
                <a:lnTo>
                  <a:pt x="2002782" y="74576"/>
                </a:lnTo>
                <a:lnTo>
                  <a:pt x="2015077" y="66166"/>
                </a:lnTo>
                <a:lnTo>
                  <a:pt x="2023324" y="53756"/>
                </a:lnTo>
                <a:lnTo>
                  <a:pt x="2023678" y="51943"/>
                </a:lnTo>
                <a:lnTo>
                  <a:pt x="1969135" y="51943"/>
                </a:lnTo>
                <a:lnTo>
                  <a:pt x="1969008" y="26035"/>
                </a:lnTo>
                <a:lnTo>
                  <a:pt x="2023638" y="25908"/>
                </a:lnTo>
                <a:lnTo>
                  <a:pt x="2023137" y="23502"/>
                </a:lnTo>
                <a:lnTo>
                  <a:pt x="2014728" y="11207"/>
                </a:lnTo>
                <a:lnTo>
                  <a:pt x="2002317" y="2960"/>
                </a:lnTo>
                <a:lnTo>
                  <a:pt x="1987169" y="0"/>
                </a:lnTo>
                <a:close/>
              </a:path>
              <a:path w="2026284" h="78105">
                <a:moveTo>
                  <a:pt x="1987296" y="25908"/>
                </a:moveTo>
                <a:lnTo>
                  <a:pt x="1969008" y="26035"/>
                </a:lnTo>
                <a:lnTo>
                  <a:pt x="1969135" y="51943"/>
                </a:lnTo>
                <a:lnTo>
                  <a:pt x="1987550" y="51816"/>
                </a:lnTo>
                <a:lnTo>
                  <a:pt x="1987296" y="25908"/>
                </a:lnTo>
                <a:close/>
              </a:path>
              <a:path w="2026284" h="78105">
                <a:moveTo>
                  <a:pt x="2023638" y="25908"/>
                </a:moveTo>
                <a:lnTo>
                  <a:pt x="1987296" y="25908"/>
                </a:lnTo>
                <a:lnTo>
                  <a:pt x="1987550" y="51816"/>
                </a:lnTo>
                <a:lnTo>
                  <a:pt x="1969135" y="51943"/>
                </a:lnTo>
                <a:lnTo>
                  <a:pt x="2023678" y="51943"/>
                </a:lnTo>
                <a:lnTo>
                  <a:pt x="2026285" y="38608"/>
                </a:lnTo>
                <a:lnTo>
                  <a:pt x="2023638" y="25908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5255" y="939546"/>
            <a:ext cx="7438390" cy="4820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6195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Pekerjaan</a:t>
            </a:r>
            <a:r>
              <a:rPr sz="18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yang</a:t>
            </a:r>
            <a:r>
              <a:rPr sz="1800" b="1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paling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penting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dan</a:t>
            </a:r>
            <a:r>
              <a:rPr sz="18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kompleks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dalam mendesain</a:t>
            </a:r>
            <a:endParaRPr sz="1800">
              <a:latin typeface="Arial"/>
              <a:cs typeface="Arial"/>
            </a:endParaRPr>
          </a:p>
          <a:p>
            <a:pPr marR="34925" algn="r">
              <a:lnSpc>
                <a:spcPct val="100000"/>
              </a:lnSpc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komputer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adalah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membuat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set</a:t>
            </a:r>
            <a:r>
              <a:rPr sz="18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instruksi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Arial"/>
              <a:cs typeface="Arial"/>
            </a:endParaRPr>
          </a:p>
          <a:p>
            <a:pPr marL="12700" marR="5080" indent="3841115" algn="r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solidFill>
                  <a:srgbClr val="33CC33"/>
                </a:solidFill>
                <a:latin typeface="Verdana"/>
                <a:cs typeface="Verdana"/>
              </a:rPr>
              <a:t>Kenyamanan </a:t>
            </a: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Pemrograman </a:t>
            </a:r>
            <a:r>
              <a:rPr sz="1800" b="1" spc="-60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Programmer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lebih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suka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mempunyai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sebanyak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mungkin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instruksi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supaya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operasi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tepat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dapat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dikerjakan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oleh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rangkaian 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instruksi.Tetapi</a:t>
            </a:r>
            <a:r>
              <a:rPr sz="1800" i="1" spc="4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terlalu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banyak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menjadi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kompleks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endParaRPr sz="1800">
              <a:latin typeface="Verdana"/>
              <a:cs typeface="Verdana"/>
            </a:endParaRPr>
          </a:p>
          <a:p>
            <a:pPr marR="13335" algn="r">
              <a:lnSpc>
                <a:spcPct val="100000"/>
              </a:lnSpc>
            </a:pP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memerlukan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waktu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besar</a:t>
            </a:r>
            <a:endParaRPr sz="1800">
              <a:latin typeface="Verdana"/>
              <a:cs typeface="Verdana"/>
            </a:endParaRPr>
          </a:p>
          <a:p>
            <a:pPr marL="424180" marR="12065" indent="3285490" algn="r">
              <a:lnSpc>
                <a:spcPct val="100000"/>
              </a:lnSpc>
              <a:spcBef>
                <a:spcPts val="1714"/>
              </a:spcBef>
            </a:pP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Pengalamatan </a:t>
            </a:r>
            <a:r>
              <a:rPr sz="1800" b="1" dirty="0">
                <a:solidFill>
                  <a:srgbClr val="33CC33"/>
                </a:solidFill>
                <a:latin typeface="Verdana"/>
                <a:cs typeface="Verdana"/>
              </a:rPr>
              <a:t>yang </a:t>
            </a: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fleksibel </a:t>
            </a:r>
            <a:r>
              <a:rPr sz="1800" b="1" spc="-60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Programmer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akan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suka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apabila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memungkinkan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semua mode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pengalamatan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operand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ada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didalam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arsitektur.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Hal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ini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memberikan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fleksibilitas</a:t>
            </a:r>
            <a:r>
              <a:rPr sz="1800" i="1" spc="5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banyak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kepada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pemrogram.</a:t>
            </a:r>
            <a:endParaRPr sz="1800">
              <a:latin typeface="Verdana"/>
              <a:cs typeface="Verdana"/>
            </a:endParaRPr>
          </a:p>
          <a:p>
            <a:pPr marL="201930" marR="12700" indent="2069464" algn="r">
              <a:lnSpc>
                <a:spcPct val="100000"/>
              </a:lnSpc>
              <a:spcBef>
                <a:spcPts val="1585"/>
              </a:spcBef>
            </a:pP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Jumlah</a:t>
            </a:r>
            <a:r>
              <a:rPr sz="1800" b="1" spc="-1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General Purpose</a:t>
            </a:r>
            <a:r>
              <a:rPr sz="1800" b="1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Register</a:t>
            </a:r>
            <a:r>
              <a:rPr sz="1800" b="1" spc="1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(GPR) </a:t>
            </a:r>
            <a:r>
              <a:rPr sz="1800" b="1" spc="-60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Jika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 mempunyai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register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banyak,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programmer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memperoleh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pemrosesan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transfer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yang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cepat.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Tetapi </a:t>
            </a:r>
            <a:r>
              <a:rPr sz="1800" i="1" spc="-6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biaya perangkat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keras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meningkat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dengan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banyaknya GPR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6600"/>
                </a:solidFill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4746" y="234442"/>
            <a:ext cx="41001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Desain</a:t>
            </a:r>
            <a:r>
              <a:rPr sz="2800" spc="15" dirty="0"/>
              <a:t> </a:t>
            </a:r>
            <a:r>
              <a:rPr sz="2800" spc="-5" dirty="0"/>
              <a:t>Set</a:t>
            </a:r>
            <a:r>
              <a:rPr sz="2800" spc="-25" dirty="0"/>
              <a:t> </a:t>
            </a:r>
            <a:r>
              <a:rPr sz="2800" spc="-5" dirty="0"/>
              <a:t>Instruksi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6783958" y="1594103"/>
            <a:ext cx="2026285" cy="78105"/>
          </a:xfrm>
          <a:custGeom>
            <a:avLst/>
            <a:gdLst/>
            <a:ahLst/>
            <a:cxnLst/>
            <a:rect l="l" t="t" r="r" b="b"/>
            <a:pathLst>
              <a:path w="2026284" h="78105">
                <a:moveTo>
                  <a:pt x="25908" y="36449"/>
                </a:moveTo>
                <a:lnTo>
                  <a:pt x="0" y="36575"/>
                </a:lnTo>
                <a:lnTo>
                  <a:pt x="254" y="62484"/>
                </a:lnTo>
                <a:lnTo>
                  <a:pt x="26162" y="62357"/>
                </a:lnTo>
                <a:lnTo>
                  <a:pt x="25908" y="36449"/>
                </a:lnTo>
                <a:close/>
              </a:path>
              <a:path w="2026284" h="78105">
                <a:moveTo>
                  <a:pt x="77724" y="36195"/>
                </a:moveTo>
                <a:lnTo>
                  <a:pt x="51816" y="36322"/>
                </a:lnTo>
                <a:lnTo>
                  <a:pt x="52070" y="62230"/>
                </a:lnTo>
                <a:lnTo>
                  <a:pt x="77977" y="62103"/>
                </a:lnTo>
                <a:lnTo>
                  <a:pt x="77724" y="36195"/>
                </a:lnTo>
                <a:close/>
              </a:path>
              <a:path w="2026284" h="78105">
                <a:moveTo>
                  <a:pt x="129540" y="35941"/>
                </a:moveTo>
                <a:lnTo>
                  <a:pt x="103632" y="36068"/>
                </a:lnTo>
                <a:lnTo>
                  <a:pt x="103886" y="61975"/>
                </a:lnTo>
                <a:lnTo>
                  <a:pt x="129794" y="61849"/>
                </a:lnTo>
                <a:lnTo>
                  <a:pt x="129540" y="35941"/>
                </a:lnTo>
                <a:close/>
              </a:path>
              <a:path w="2026284" h="78105">
                <a:moveTo>
                  <a:pt x="181356" y="35560"/>
                </a:moveTo>
                <a:lnTo>
                  <a:pt x="155448" y="35687"/>
                </a:lnTo>
                <a:lnTo>
                  <a:pt x="155701" y="61595"/>
                </a:lnTo>
                <a:lnTo>
                  <a:pt x="181610" y="61468"/>
                </a:lnTo>
                <a:lnTo>
                  <a:pt x="181356" y="35560"/>
                </a:lnTo>
                <a:close/>
              </a:path>
              <a:path w="2026284" h="78105">
                <a:moveTo>
                  <a:pt x="233172" y="35306"/>
                </a:moveTo>
                <a:lnTo>
                  <a:pt x="207264" y="35433"/>
                </a:lnTo>
                <a:lnTo>
                  <a:pt x="207518" y="61341"/>
                </a:lnTo>
                <a:lnTo>
                  <a:pt x="233299" y="61213"/>
                </a:lnTo>
                <a:lnTo>
                  <a:pt x="233172" y="35306"/>
                </a:lnTo>
                <a:close/>
              </a:path>
              <a:path w="2026284" h="78105">
                <a:moveTo>
                  <a:pt x="284988" y="35051"/>
                </a:moveTo>
                <a:lnTo>
                  <a:pt x="259080" y="35179"/>
                </a:lnTo>
                <a:lnTo>
                  <a:pt x="259207" y="61087"/>
                </a:lnTo>
                <a:lnTo>
                  <a:pt x="285115" y="60960"/>
                </a:lnTo>
                <a:lnTo>
                  <a:pt x="284988" y="35051"/>
                </a:lnTo>
                <a:close/>
              </a:path>
              <a:path w="2026284" h="78105">
                <a:moveTo>
                  <a:pt x="336804" y="34798"/>
                </a:moveTo>
                <a:lnTo>
                  <a:pt x="310896" y="34925"/>
                </a:lnTo>
                <a:lnTo>
                  <a:pt x="311023" y="60833"/>
                </a:lnTo>
                <a:lnTo>
                  <a:pt x="336931" y="60706"/>
                </a:lnTo>
                <a:lnTo>
                  <a:pt x="336804" y="34798"/>
                </a:lnTo>
                <a:close/>
              </a:path>
              <a:path w="2026284" h="78105">
                <a:moveTo>
                  <a:pt x="388620" y="34544"/>
                </a:moveTo>
                <a:lnTo>
                  <a:pt x="362712" y="34671"/>
                </a:lnTo>
                <a:lnTo>
                  <a:pt x="362839" y="60579"/>
                </a:lnTo>
                <a:lnTo>
                  <a:pt x="388747" y="60451"/>
                </a:lnTo>
                <a:lnTo>
                  <a:pt x="388620" y="34544"/>
                </a:lnTo>
                <a:close/>
              </a:path>
              <a:path w="2026284" h="78105">
                <a:moveTo>
                  <a:pt x="440436" y="34162"/>
                </a:moveTo>
                <a:lnTo>
                  <a:pt x="414527" y="34290"/>
                </a:lnTo>
                <a:lnTo>
                  <a:pt x="414655" y="60198"/>
                </a:lnTo>
                <a:lnTo>
                  <a:pt x="440563" y="60071"/>
                </a:lnTo>
                <a:lnTo>
                  <a:pt x="440436" y="34162"/>
                </a:lnTo>
                <a:close/>
              </a:path>
              <a:path w="2026284" h="78105">
                <a:moveTo>
                  <a:pt x="492251" y="33909"/>
                </a:moveTo>
                <a:lnTo>
                  <a:pt x="466344" y="34036"/>
                </a:lnTo>
                <a:lnTo>
                  <a:pt x="466471" y="59944"/>
                </a:lnTo>
                <a:lnTo>
                  <a:pt x="492379" y="59817"/>
                </a:lnTo>
                <a:lnTo>
                  <a:pt x="492251" y="33909"/>
                </a:lnTo>
                <a:close/>
              </a:path>
              <a:path w="2026284" h="78105">
                <a:moveTo>
                  <a:pt x="544068" y="33655"/>
                </a:moveTo>
                <a:lnTo>
                  <a:pt x="518160" y="33782"/>
                </a:lnTo>
                <a:lnTo>
                  <a:pt x="518287" y="59690"/>
                </a:lnTo>
                <a:lnTo>
                  <a:pt x="544195" y="59562"/>
                </a:lnTo>
                <a:lnTo>
                  <a:pt x="544068" y="33655"/>
                </a:lnTo>
                <a:close/>
              </a:path>
              <a:path w="2026284" h="78105">
                <a:moveTo>
                  <a:pt x="595884" y="33400"/>
                </a:moveTo>
                <a:lnTo>
                  <a:pt x="569976" y="33528"/>
                </a:lnTo>
                <a:lnTo>
                  <a:pt x="570102" y="59436"/>
                </a:lnTo>
                <a:lnTo>
                  <a:pt x="596011" y="59309"/>
                </a:lnTo>
                <a:lnTo>
                  <a:pt x="595884" y="33400"/>
                </a:lnTo>
                <a:close/>
              </a:path>
              <a:path w="2026284" h="78105">
                <a:moveTo>
                  <a:pt x="647700" y="33147"/>
                </a:moveTo>
                <a:lnTo>
                  <a:pt x="621792" y="33274"/>
                </a:lnTo>
                <a:lnTo>
                  <a:pt x="621919" y="59182"/>
                </a:lnTo>
                <a:lnTo>
                  <a:pt x="647826" y="59055"/>
                </a:lnTo>
                <a:lnTo>
                  <a:pt x="647700" y="33147"/>
                </a:lnTo>
                <a:close/>
              </a:path>
              <a:path w="2026284" h="78105">
                <a:moveTo>
                  <a:pt x="699516" y="32766"/>
                </a:moveTo>
                <a:lnTo>
                  <a:pt x="673608" y="33020"/>
                </a:lnTo>
                <a:lnTo>
                  <a:pt x="673735" y="58928"/>
                </a:lnTo>
                <a:lnTo>
                  <a:pt x="699643" y="58674"/>
                </a:lnTo>
                <a:lnTo>
                  <a:pt x="699516" y="32766"/>
                </a:lnTo>
                <a:close/>
              </a:path>
              <a:path w="2026284" h="78105">
                <a:moveTo>
                  <a:pt x="751332" y="32512"/>
                </a:moveTo>
                <a:lnTo>
                  <a:pt x="725424" y="32638"/>
                </a:lnTo>
                <a:lnTo>
                  <a:pt x="725551" y="58547"/>
                </a:lnTo>
                <a:lnTo>
                  <a:pt x="751459" y="58420"/>
                </a:lnTo>
                <a:lnTo>
                  <a:pt x="751332" y="32512"/>
                </a:lnTo>
                <a:close/>
              </a:path>
              <a:path w="2026284" h="78105">
                <a:moveTo>
                  <a:pt x="803148" y="32258"/>
                </a:moveTo>
                <a:lnTo>
                  <a:pt x="777240" y="32385"/>
                </a:lnTo>
                <a:lnTo>
                  <a:pt x="777367" y="58293"/>
                </a:lnTo>
                <a:lnTo>
                  <a:pt x="803275" y="58166"/>
                </a:lnTo>
                <a:lnTo>
                  <a:pt x="803148" y="32258"/>
                </a:lnTo>
                <a:close/>
              </a:path>
              <a:path w="2026284" h="78105">
                <a:moveTo>
                  <a:pt x="854964" y="32004"/>
                </a:moveTo>
                <a:lnTo>
                  <a:pt x="829056" y="32131"/>
                </a:lnTo>
                <a:lnTo>
                  <a:pt x="829183" y="58038"/>
                </a:lnTo>
                <a:lnTo>
                  <a:pt x="855091" y="57912"/>
                </a:lnTo>
                <a:lnTo>
                  <a:pt x="854964" y="32004"/>
                </a:lnTo>
                <a:close/>
              </a:path>
              <a:path w="2026284" h="78105">
                <a:moveTo>
                  <a:pt x="906780" y="31750"/>
                </a:moveTo>
                <a:lnTo>
                  <a:pt x="880872" y="31876"/>
                </a:lnTo>
                <a:lnTo>
                  <a:pt x="880999" y="57785"/>
                </a:lnTo>
                <a:lnTo>
                  <a:pt x="906907" y="57658"/>
                </a:lnTo>
                <a:lnTo>
                  <a:pt x="906780" y="31750"/>
                </a:lnTo>
                <a:close/>
              </a:path>
              <a:path w="2026284" h="78105">
                <a:moveTo>
                  <a:pt x="958596" y="31369"/>
                </a:moveTo>
                <a:lnTo>
                  <a:pt x="932688" y="31623"/>
                </a:lnTo>
                <a:lnTo>
                  <a:pt x="932815" y="57531"/>
                </a:lnTo>
                <a:lnTo>
                  <a:pt x="958723" y="57276"/>
                </a:lnTo>
                <a:lnTo>
                  <a:pt x="958596" y="31369"/>
                </a:lnTo>
                <a:close/>
              </a:path>
              <a:path w="2026284" h="78105">
                <a:moveTo>
                  <a:pt x="1010412" y="31115"/>
                </a:moveTo>
                <a:lnTo>
                  <a:pt x="984504" y="31242"/>
                </a:lnTo>
                <a:lnTo>
                  <a:pt x="984631" y="57150"/>
                </a:lnTo>
                <a:lnTo>
                  <a:pt x="1010539" y="57023"/>
                </a:lnTo>
                <a:lnTo>
                  <a:pt x="1010412" y="31115"/>
                </a:lnTo>
                <a:close/>
              </a:path>
              <a:path w="2026284" h="78105">
                <a:moveTo>
                  <a:pt x="1062227" y="30861"/>
                </a:moveTo>
                <a:lnTo>
                  <a:pt x="1036320" y="30987"/>
                </a:lnTo>
                <a:lnTo>
                  <a:pt x="1036447" y="56896"/>
                </a:lnTo>
                <a:lnTo>
                  <a:pt x="1062355" y="56769"/>
                </a:lnTo>
                <a:lnTo>
                  <a:pt x="1062227" y="30861"/>
                </a:lnTo>
                <a:close/>
              </a:path>
              <a:path w="2026284" h="78105">
                <a:moveTo>
                  <a:pt x="1114044" y="30607"/>
                </a:moveTo>
                <a:lnTo>
                  <a:pt x="1088136" y="30734"/>
                </a:lnTo>
                <a:lnTo>
                  <a:pt x="1088263" y="56642"/>
                </a:lnTo>
                <a:lnTo>
                  <a:pt x="1114171" y="56515"/>
                </a:lnTo>
                <a:lnTo>
                  <a:pt x="1114044" y="30607"/>
                </a:lnTo>
                <a:close/>
              </a:path>
              <a:path w="2026284" h="78105">
                <a:moveTo>
                  <a:pt x="1165860" y="30353"/>
                </a:moveTo>
                <a:lnTo>
                  <a:pt x="1139952" y="30480"/>
                </a:lnTo>
                <a:lnTo>
                  <a:pt x="1140079" y="56387"/>
                </a:lnTo>
                <a:lnTo>
                  <a:pt x="1165987" y="56261"/>
                </a:lnTo>
                <a:lnTo>
                  <a:pt x="1165860" y="30353"/>
                </a:lnTo>
                <a:close/>
              </a:path>
              <a:path w="2026284" h="78105">
                <a:moveTo>
                  <a:pt x="1217676" y="30099"/>
                </a:moveTo>
                <a:lnTo>
                  <a:pt x="1191768" y="30225"/>
                </a:lnTo>
                <a:lnTo>
                  <a:pt x="1191895" y="56134"/>
                </a:lnTo>
                <a:lnTo>
                  <a:pt x="1217802" y="56007"/>
                </a:lnTo>
                <a:lnTo>
                  <a:pt x="1217676" y="30099"/>
                </a:lnTo>
                <a:close/>
              </a:path>
              <a:path w="2026284" h="78105">
                <a:moveTo>
                  <a:pt x="1269492" y="29718"/>
                </a:moveTo>
                <a:lnTo>
                  <a:pt x="1243584" y="29845"/>
                </a:lnTo>
                <a:lnTo>
                  <a:pt x="1243711" y="55753"/>
                </a:lnTo>
                <a:lnTo>
                  <a:pt x="1269619" y="55625"/>
                </a:lnTo>
                <a:lnTo>
                  <a:pt x="1269492" y="29718"/>
                </a:lnTo>
                <a:close/>
              </a:path>
              <a:path w="2026284" h="78105">
                <a:moveTo>
                  <a:pt x="1321308" y="29463"/>
                </a:moveTo>
                <a:lnTo>
                  <a:pt x="1295400" y="29591"/>
                </a:lnTo>
                <a:lnTo>
                  <a:pt x="1295527" y="55499"/>
                </a:lnTo>
                <a:lnTo>
                  <a:pt x="1321435" y="55372"/>
                </a:lnTo>
                <a:lnTo>
                  <a:pt x="1321308" y="29463"/>
                </a:lnTo>
                <a:close/>
              </a:path>
              <a:path w="2026284" h="78105">
                <a:moveTo>
                  <a:pt x="1373124" y="29210"/>
                </a:moveTo>
                <a:lnTo>
                  <a:pt x="1347216" y="29337"/>
                </a:lnTo>
                <a:lnTo>
                  <a:pt x="1347343" y="55245"/>
                </a:lnTo>
                <a:lnTo>
                  <a:pt x="1373251" y="55118"/>
                </a:lnTo>
                <a:lnTo>
                  <a:pt x="1373124" y="29210"/>
                </a:lnTo>
                <a:close/>
              </a:path>
              <a:path w="2026284" h="78105">
                <a:moveTo>
                  <a:pt x="1424940" y="28956"/>
                </a:moveTo>
                <a:lnTo>
                  <a:pt x="1399032" y="29083"/>
                </a:lnTo>
                <a:lnTo>
                  <a:pt x="1399159" y="54991"/>
                </a:lnTo>
                <a:lnTo>
                  <a:pt x="1425067" y="54863"/>
                </a:lnTo>
                <a:lnTo>
                  <a:pt x="1424940" y="28956"/>
                </a:lnTo>
                <a:close/>
              </a:path>
              <a:path w="2026284" h="78105">
                <a:moveTo>
                  <a:pt x="1476756" y="28701"/>
                </a:moveTo>
                <a:lnTo>
                  <a:pt x="1450848" y="28829"/>
                </a:lnTo>
                <a:lnTo>
                  <a:pt x="1450975" y="54737"/>
                </a:lnTo>
                <a:lnTo>
                  <a:pt x="1476883" y="54610"/>
                </a:lnTo>
                <a:lnTo>
                  <a:pt x="1476756" y="28701"/>
                </a:lnTo>
                <a:close/>
              </a:path>
              <a:path w="2026284" h="78105">
                <a:moveTo>
                  <a:pt x="1528572" y="28321"/>
                </a:moveTo>
                <a:lnTo>
                  <a:pt x="1502664" y="28448"/>
                </a:lnTo>
                <a:lnTo>
                  <a:pt x="1502791" y="54356"/>
                </a:lnTo>
                <a:lnTo>
                  <a:pt x="1528699" y="54229"/>
                </a:lnTo>
                <a:lnTo>
                  <a:pt x="1528572" y="28321"/>
                </a:lnTo>
                <a:close/>
              </a:path>
              <a:path w="2026284" h="78105">
                <a:moveTo>
                  <a:pt x="1580388" y="28067"/>
                </a:moveTo>
                <a:lnTo>
                  <a:pt x="1554480" y="28194"/>
                </a:lnTo>
                <a:lnTo>
                  <a:pt x="1554607" y="54101"/>
                </a:lnTo>
                <a:lnTo>
                  <a:pt x="1580515" y="53975"/>
                </a:lnTo>
                <a:lnTo>
                  <a:pt x="1580388" y="28067"/>
                </a:lnTo>
                <a:close/>
              </a:path>
              <a:path w="2026284" h="78105">
                <a:moveTo>
                  <a:pt x="1632204" y="27812"/>
                </a:moveTo>
                <a:lnTo>
                  <a:pt x="1606296" y="27940"/>
                </a:lnTo>
                <a:lnTo>
                  <a:pt x="1606423" y="53848"/>
                </a:lnTo>
                <a:lnTo>
                  <a:pt x="1632331" y="53721"/>
                </a:lnTo>
                <a:lnTo>
                  <a:pt x="1632204" y="27812"/>
                </a:lnTo>
                <a:close/>
              </a:path>
              <a:path w="2026284" h="78105">
                <a:moveTo>
                  <a:pt x="1684020" y="27559"/>
                </a:moveTo>
                <a:lnTo>
                  <a:pt x="1658112" y="27686"/>
                </a:lnTo>
                <a:lnTo>
                  <a:pt x="1658239" y="53594"/>
                </a:lnTo>
                <a:lnTo>
                  <a:pt x="1684147" y="53467"/>
                </a:lnTo>
                <a:lnTo>
                  <a:pt x="1684020" y="27559"/>
                </a:lnTo>
                <a:close/>
              </a:path>
              <a:path w="2026284" h="78105">
                <a:moveTo>
                  <a:pt x="1735836" y="27305"/>
                </a:moveTo>
                <a:lnTo>
                  <a:pt x="1709927" y="27432"/>
                </a:lnTo>
                <a:lnTo>
                  <a:pt x="1710055" y="53340"/>
                </a:lnTo>
                <a:lnTo>
                  <a:pt x="1735963" y="53212"/>
                </a:lnTo>
                <a:lnTo>
                  <a:pt x="1735836" y="27305"/>
                </a:lnTo>
                <a:close/>
              </a:path>
              <a:path w="2026284" h="78105">
                <a:moveTo>
                  <a:pt x="1787652" y="26924"/>
                </a:moveTo>
                <a:lnTo>
                  <a:pt x="1761744" y="27178"/>
                </a:lnTo>
                <a:lnTo>
                  <a:pt x="1761871" y="53086"/>
                </a:lnTo>
                <a:lnTo>
                  <a:pt x="1787779" y="52832"/>
                </a:lnTo>
                <a:lnTo>
                  <a:pt x="1787652" y="26924"/>
                </a:lnTo>
                <a:close/>
              </a:path>
              <a:path w="2026284" h="78105">
                <a:moveTo>
                  <a:pt x="1839468" y="26670"/>
                </a:moveTo>
                <a:lnTo>
                  <a:pt x="1813560" y="26797"/>
                </a:lnTo>
                <a:lnTo>
                  <a:pt x="1813687" y="52705"/>
                </a:lnTo>
                <a:lnTo>
                  <a:pt x="1839595" y="52578"/>
                </a:lnTo>
                <a:lnTo>
                  <a:pt x="1839468" y="26670"/>
                </a:lnTo>
                <a:close/>
              </a:path>
              <a:path w="2026284" h="78105">
                <a:moveTo>
                  <a:pt x="1891284" y="26416"/>
                </a:moveTo>
                <a:lnTo>
                  <a:pt x="1865376" y="26543"/>
                </a:lnTo>
                <a:lnTo>
                  <a:pt x="1865502" y="52450"/>
                </a:lnTo>
                <a:lnTo>
                  <a:pt x="1891411" y="52324"/>
                </a:lnTo>
                <a:lnTo>
                  <a:pt x="1891284" y="26416"/>
                </a:lnTo>
                <a:close/>
              </a:path>
              <a:path w="2026284" h="78105">
                <a:moveTo>
                  <a:pt x="1943100" y="26162"/>
                </a:moveTo>
                <a:lnTo>
                  <a:pt x="1917192" y="26288"/>
                </a:lnTo>
                <a:lnTo>
                  <a:pt x="1917319" y="52197"/>
                </a:lnTo>
                <a:lnTo>
                  <a:pt x="1943227" y="52070"/>
                </a:lnTo>
                <a:lnTo>
                  <a:pt x="1943100" y="26162"/>
                </a:lnTo>
                <a:close/>
              </a:path>
              <a:path w="2026284" h="78105">
                <a:moveTo>
                  <a:pt x="1987169" y="0"/>
                </a:moveTo>
                <a:lnTo>
                  <a:pt x="1972063" y="3147"/>
                </a:lnTo>
                <a:lnTo>
                  <a:pt x="1959768" y="11557"/>
                </a:lnTo>
                <a:lnTo>
                  <a:pt x="1951521" y="23967"/>
                </a:lnTo>
                <a:lnTo>
                  <a:pt x="1948561" y="39116"/>
                </a:lnTo>
                <a:lnTo>
                  <a:pt x="1951708" y="54221"/>
                </a:lnTo>
                <a:lnTo>
                  <a:pt x="1960118" y="66516"/>
                </a:lnTo>
                <a:lnTo>
                  <a:pt x="1972528" y="74763"/>
                </a:lnTo>
                <a:lnTo>
                  <a:pt x="1987677" y="77724"/>
                </a:lnTo>
                <a:lnTo>
                  <a:pt x="2002782" y="74576"/>
                </a:lnTo>
                <a:lnTo>
                  <a:pt x="2015077" y="66166"/>
                </a:lnTo>
                <a:lnTo>
                  <a:pt x="2023324" y="53756"/>
                </a:lnTo>
                <a:lnTo>
                  <a:pt x="2023678" y="51943"/>
                </a:lnTo>
                <a:lnTo>
                  <a:pt x="1969135" y="51943"/>
                </a:lnTo>
                <a:lnTo>
                  <a:pt x="1969008" y="26035"/>
                </a:lnTo>
                <a:lnTo>
                  <a:pt x="2023638" y="25908"/>
                </a:lnTo>
                <a:lnTo>
                  <a:pt x="2023137" y="23502"/>
                </a:lnTo>
                <a:lnTo>
                  <a:pt x="2014728" y="11207"/>
                </a:lnTo>
                <a:lnTo>
                  <a:pt x="2002317" y="2960"/>
                </a:lnTo>
                <a:lnTo>
                  <a:pt x="1987169" y="0"/>
                </a:lnTo>
                <a:close/>
              </a:path>
              <a:path w="2026284" h="78105">
                <a:moveTo>
                  <a:pt x="1987296" y="25908"/>
                </a:moveTo>
                <a:lnTo>
                  <a:pt x="1969008" y="26035"/>
                </a:lnTo>
                <a:lnTo>
                  <a:pt x="1969135" y="51943"/>
                </a:lnTo>
                <a:lnTo>
                  <a:pt x="1987550" y="51816"/>
                </a:lnTo>
                <a:lnTo>
                  <a:pt x="1987296" y="25908"/>
                </a:lnTo>
                <a:close/>
              </a:path>
              <a:path w="2026284" h="78105">
                <a:moveTo>
                  <a:pt x="2023638" y="25908"/>
                </a:moveTo>
                <a:lnTo>
                  <a:pt x="1987296" y="25908"/>
                </a:lnTo>
                <a:lnTo>
                  <a:pt x="1987550" y="51816"/>
                </a:lnTo>
                <a:lnTo>
                  <a:pt x="1969135" y="51943"/>
                </a:lnTo>
                <a:lnTo>
                  <a:pt x="2023678" y="51943"/>
                </a:lnTo>
                <a:lnTo>
                  <a:pt x="2026285" y="38608"/>
                </a:lnTo>
                <a:lnTo>
                  <a:pt x="2023638" y="25908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8197" y="939546"/>
            <a:ext cx="8068945" cy="3686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9845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BEBEBE"/>
                </a:solidFill>
                <a:latin typeface="Arial"/>
                <a:cs typeface="Arial"/>
              </a:rPr>
              <a:t>Pekerjaan</a:t>
            </a:r>
            <a:r>
              <a:rPr sz="1800" b="1" spc="15" dirty="0">
                <a:solidFill>
                  <a:srgbClr val="BEBEBE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BEBEBE"/>
                </a:solidFill>
                <a:latin typeface="Arial"/>
                <a:cs typeface="Arial"/>
              </a:rPr>
              <a:t>yang</a:t>
            </a:r>
            <a:r>
              <a:rPr sz="1800" b="1" spc="20" dirty="0">
                <a:solidFill>
                  <a:srgbClr val="BEBEBE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BEBEBE"/>
                </a:solidFill>
                <a:latin typeface="Arial"/>
                <a:cs typeface="Arial"/>
              </a:rPr>
              <a:t>paling</a:t>
            </a:r>
            <a:r>
              <a:rPr sz="1800" b="1" spc="-10" dirty="0">
                <a:solidFill>
                  <a:srgbClr val="BEBEBE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BEBEBE"/>
                </a:solidFill>
                <a:latin typeface="Arial"/>
                <a:cs typeface="Arial"/>
              </a:rPr>
              <a:t>penting</a:t>
            </a:r>
            <a:r>
              <a:rPr sz="1800" b="1" spc="-10" dirty="0">
                <a:solidFill>
                  <a:srgbClr val="BEBEBE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BEBEBE"/>
                </a:solidFill>
                <a:latin typeface="Arial"/>
                <a:cs typeface="Arial"/>
              </a:rPr>
              <a:t>dan</a:t>
            </a:r>
            <a:r>
              <a:rPr sz="1800" b="1" spc="10" dirty="0">
                <a:solidFill>
                  <a:srgbClr val="BEBEBE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BEBEBE"/>
                </a:solidFill>
                <a:latin typeface="Arial"/>
                <a:cs typeface="Arial"/>
              </a:rPr>
              <a:t>kompleks</a:t>
            </a:r>
            <a:r>
              <a:rPr sz="1800" b="1" spc="5" dirty="0">
                <a:solidFill>
                  <a:srgbClr val="BEBEBE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BEBEBE"/>
                </a:solidFill>
                <a:latin typeface="Arial"/>
                <a:cs typeface="Arial"/>
              </a:rPr>
              <a:t>dalam mendesain</a:t>
            </a:r>
            <a:endParaRPr sz="1800">
              <a:latin typeface="Arial"/>
              <a:cs typeface="Arial"/>
            </a:endParaRPr>
          </a:p>
          <a:p>
            <a:pPr marR="28575" algn="r">
              <a:lnSpc>
                <a:spcPct val="100000"/>
              </a:lnSpc>
            </a:pPr>
            <a:r>
              <a:rPr sz="1800" b="1" spc="-5" dirty="0">
                <a:solidFill>
                  <a:srgbClr val="BEBEBE"/>
                </a:solidFill>
                <a:latin typeface="Arial"/>
                <a:cs typeface="Arial"/>
              </a:rPr>
              <a:t>komputer</a:t>
            </a:r>
            <a:r>
              <a:rPr sz="1800" b="1" spc="5" dirty="0">
                <a:solidFill>
                  <a:srgbClr val="BEBEBE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BEBEBE"/>
                </a:solidFill>
                <a:latin typeface="Arial"/>
                <a:cs typeface="Arial"/>
              </a:rPr>
              <a:t>adalah</a:t>
            </a:r>
            <a:r>
              <a:rPr sz="1800" b="1" spc="5" dirty="0">
                <a:solidFill>
                  <a:srgbClr val="BEBEBE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BEBEBE"/>
                </a:solidFill>
                <a:latin typeface="Arial"/>
                <a:cs typeface="Arial"/>
              </a:rPr>
              <a:t>membuat</a:t>
            </a:r>
            <a:r>
              <a:rPr sz="1800" b="1" spc="5" dirty="0">
                <a:solidFill>
                  <a:srgbClr val="BEBEBE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BEBEBE"/>
                </a:solidFill>
                <a:latin typeface="Arial"/>
                <a:cs typeface="Arial"/>
              </a:rPr>
              <a:t>set</a:t>
            </a:r>
            <a:r>
              <a:rPr sz="1800" b="1" spc="10" dirty="0">
                <a:solidFill>
                  <a:srgbClr val="BEBEBE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BEBEBE"/>
                </a:solidFill>
                <a:latin typeface="Arial"/>
                <a:cs typeface="Arial"/>
              </a:rPr>
              <a:t>instruksi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Arial"/>
              <a:cs typeface="Arial"/>
            </a:endParaRPr>
          </a:p>
          <a:p>
            <a:pPr marL="12700" marR="5080" indent="5292090" algn="r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Target</a:t>
            </a:r>
            <a:r>
              <a:rPr sz="1800" b="1" spc="-3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33CC33"/>
                </a:solidFill>
                <a:latin typeface="Verdana"/>
                <a:cs typeface="Verdana"/>
              </a:rPr>
              <a:t>Segmen</a:t>
            </a:r>
            <a:r>
              <a:rPr sz="1800" b="1" spc="-5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33CC33"/>
                </a:solidFill>
                <a:latin typeface="Verdana"/>
                <a:cs typeface="Verdana"/>
              </a:rPr>
              <a:t>Pasar </a:t>
            </a:r>
            <a:r>
              <a:rPr sz="1800" b="1" spc="-60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Sasaran</a:t>
            </a:r>
            <a:r>
              <a:rPr sz="1800" i="1" spc="-4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bidang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aplikasi</a:t>
            </a:r>
            <a:r>
              <a:rPr sz="1800" i="1" spc="3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untuk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komputer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memerlukan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operasi-operasi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khusus untuk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pemrosesan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data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efisien.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Komputer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scientific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harus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mempunyai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aritmatika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floating-point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tingkat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presisinya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baik.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Sedangkan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komputer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bisnis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harus</a:t>
            </a:r>
            <a:r>
              <a:rPr sz="1800" i="1" spc="-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mendukung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aritmetika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desimal,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dan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komputer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hiburan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harus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 mempunyai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operasi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multimedia</a:t>
            </a:r>
            <a:endParaRPr sz="1800">
              <a:latin typeface="Verdana"/>
              <a:cs typeface="Verdana"/>
            </a:endParaRPr>
          </a:p>
          <a:p>
            <a:pPr marL="996315" marR="28575" indent="5156200" algn="r">
              <a:lnSpc>
                <a:spcPct val="100000"/>
              </a:lnSpc>
              <a:spcBef>
                <a:spcPts val="850"/>
              </a:spcBef>
            </a:pPr>
            <a:r>
              <a:rPr sz="1800" b="1" dirty="0">
                <a:solidFill>
                  <a:srgbClr val="33CC33"/>
                </a:solidFill>
                <a:latin typeface="Verdana"/>
                <a:cs typeface="Verdana"/>
              </a:rPr>
              <a:t>Kinerja</a:t>
            </a:r>
            <a:r>
              <a:rPr sz="1800" b="1" spc="-10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33CC33"/>
                </a:solidFill>
                <a:latin typeface="Verdana"/>
                <a:cs typeface="Verdana"/>
              </a:rPr>
              <a:t>Sistem </a:t>
            </a:r>
            <a:r>
              <a:rPr sz="1800" b="1" spc="-60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Jika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sebuah program mempunyai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r>
              <a:rPr sz="1800" i="1" spc="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sedikit,</a:t>
            </a:r>
            <a:r>
              <a:rPr sz="1800" i="1" spc="3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maka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kinerja</a:t>
            </a:r>
            <a:r>
              <a:rPr sz="1800" i="1" spc="1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sistem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meningkat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karena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waktu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yang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digunakan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oleh </a:t>
            </a:r>
            <a:r>
              <a:rPr sz="1800" i="1" spc="-6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CPU</a:t>
            </a:r>
            <a:r>
              <a:rPr sz="1800" i="1" spc="-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dalam</a:t>
            </a:r>
            <a:r>
              <a:rPr sz="1800" i="1" spc="1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pengambilan</a:t>
            </a:r>
            <a:r>
              <a:rPr sz="1800" i="1" spc="25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instruksi</a:t>
            </a:r>
            <a:r>
              <a:rPr sz="1800" i="1" spc="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16165D"/>
                </a:solidFill>
                <a:latin typeface="Verdana"/>
                <a:cs typeface="Verdana"/>
              </a:rPr>
              <a:t>akan</a:t>
            </a:r>
            <a:r>
              <a:rPr sz="1800" i="1" spc="-20" dirty="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16165D"/>
                </a:solidFill>
                <a:latin typeface="Verdana"/>
                <a:cs typeface="Verdana"/>
              </a:rPr>
              <a:t>berkurang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1831</Words>
  <Application>Microsoft Office PowerPoint</Application>
  <PresentationFormat>On-screen Show (4:3)</PresentationFormat>
  <Paragraphs>491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Organisasi &amp; Arsitektur Komputer</vt:lpstr>
      <vt:lpstr>Arsitektur Komputer</vt:lpstr>
      <vt:lpstr>CISC Vs RISC</vt:lpstr>
      <vt:lpstr>CISC</vt:lpstr>
      <vt:lpstr>RISC</vt:lpstr>
      <vt:lpstr>Kelemahan CISC</vt:lpstr>
      <vt:lpstr>Konsep RISC</vt:lpstr>
      <vt:lpstr>Desain Set Instruksi</vt:lpstr>
      <vt:lpstr>Desain Set Instruksi</vt:lpstr>
      <vt:lpstr>Bahasa Rakitan (Assembly)</vt:lpstr>
      <vt:lpstr>Bahasa Rakitan (Assembly)</vt:lpstr>
      <vt:lpstr>Pemilihan Set Instruksi</vt:lpstr>
      <vt:lpstr>CPU Berbasis Akumulator</vt:lpstr>
      <vt:lpstr>Contoh Program CPU Berbasis Akumulator</vt:lpstr>
      <vt:lpstr>Keuntungan dan Kekurangan CPU Berbasis Akumulator</vt:lpstr>
      <vt:lpstr>CPU Berbasis Register</vt:lpstr>
      <vt:lpstr>Contoh Program CPU Berbasis Register</vt:lpstr>
      <vt:lpstr>Contoh Program CPU Berbasis Register</vt:lpstr>
      <vt:lpstr>Keuntungan dan Kekurangan CPU Register – Load Store</vt:lpstr>
      <vt:lpstr>CPU Berbasis Stack</vt:lpstr>
      <vt:lpstr>CPU Berbasis Stack</vt:lpstr>
      <vt:lpstr>Contoh Program CPU Berbasis Stack</vt:lpstr>
      <vt:lpstr>Keuntungan dan Kekurangan CPU Stack</vt:lpstr>
      <vt:lpstr>Panjang Instruksi</vt:lpstr>
      <vt:lpstr>Format Instruksi</vt:lpstr>
      <vt:lpstr>Pengalamatan Immediete</vt:lpstr>
      <vt:lpstr>Pengalamatan Langsung</vt:lpstr>
      <vt:lpstr>Pengalamatan Tidak Langsung</vt:lpstr>
      <vt:lpstr>Pengalamatan Tidak Langsung Register</vt:lpstr>
      <vt:lpstr>Pengalamatan Register</vt:lpstr>
      <vt:lpstr>Pengalamatan Indeks</vt:lpstr>
      <vt:lpstr>Latihan</vt:lpstr>
      <vt:lpstr>Jawaban Latihan</vt:lpstr>
      <vt:lpstr>Latihan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Organisasi &amp; Arsitektur Komputer</dc:title>
  <cp:lastModifiedBy>ADIFA</cp:lastModifiedBy>
  <cp:revision>2</cp:revision>
  <dcterms:created xsi:type="dcterms:W3CDTF">2023-11-09T14:18:36Z</dcterms:created>
  <dcterms:modified xsi:type="dcterms:W3CDTF">2023-11-09T15:18:45Z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2023-11-09T00:00:00Z</vt:filetime>
  </property>
</Properties>
</file>